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302" r:id="rId3"/>
    <p:sldId id="333" r:id="rId4"/>
    <p:sldId id="277" r:id="rId5"/>
    <p:sldId id="274" r:id="rId6"/>
    <p:sldId id="292" r:id="rId7"/>
    <p:sldId id="291" r:id="rId8"/>
    <p:sldId id="295" r:id="rId9"/>
    <p:sldId id="290" r:id="rId10"/>
    <p:sldId id="293" r:id="rId11"/>
    <p:sldId id="334" r:id="rId12"/>
    <p:sldId id="294" r:id="rId13"/>
    <p:sldId id="297" r:id="rId14"/>
    <p:sldId id="300" r:id="rId15"/>
    <p:sldId id="377" r:id="rId16"/>
    <p:sldId id="296" r:id="rId17"/>
    <p:sldId id="385" r:id="rId18"/>
    <p:sldId id="278" r:id="rId19"/>
    <p:sldId id="383" r:id="rId20"/>
    <p:sldId id="299" r:id="rId21"/>
    <p:sldId id="267" r:id="rId22"/>
    <p:sldId id="268" r:id="rId23"/>
    <p:sldId id="309" r:id="rId24"/>
    <p:sldId id="310" r:id="rId25"/>
    <p:sldId id="314" r:id="rId26"/>
    <p:sldId id="342" r:id="rId27"/>
    <p:sldId id="370" r:id="rId28"/>
    <p:sldId id="343" r:id="rId29"/>
    <p:sldId id="354" r:id="rId30"/>
    <p:sldId id="344" r:id="rId31"/>
    <p:sldId id="386" r:id="rId32"/>
    <p:sldId id="325" r:id="rId33"/>
    <p:sldId id="331" r:id="rId34"/>
    <p:sldId id="326" r:id="rId35"/>
    <p:sldId id="369" r:id="rId36"/>
    <p:sldId id="356" r:id="rId37"/>
    <p:sldId id="357" r:id="rId38"/>
    <p:sldId id="363" r:id="rId39"/>
    <p:sldId id="364" r:id="rId40"/>
    <p:sldId id="368" r:id="rId41"/>
    <p:sldId id="359" r:id="rId42"/>
    <p:sldId id="362" r:id="rId43"/>
    <p:sldId id="365" r:id="rId44"/>
    <p:sldId id="366" r:id="rId45"/>
    <p:sldId id="367" r:id="rId46"/>
    <p:sldId id="358" r:id="rId47"/>
    <p:sldId id="330" r:id="rId48"/>
    <p:sldId id="389" r:id="rId49"/>
    <p:sldId id="393" r:id="rId50"/>
    <p:sldId id="392" r:id="rId51"/>
    <p:sldId id="361" r:id="rId52"/>
    <p:sldId id="394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1" autoAdjust="0"/>
    <p:restoredTop sz="95057" autoAdjust="0"/>
  </p:normalViewPr>
  <p:slideViewPr>
    <p:cSldViewPr>
      <p:cViewPr>
        <p:scale>
          <a:sx n="90" d="100"/>
          <a:sy n="90" d="100"/>
        </p:scale>
        <p:origin x="-600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D81540-B366-460C-9624-05B756EE2E1A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2129E0-DBE1-4517-96C3-740E780A9ABE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sr-Latn-RS" sz="2000" b="1" dirty="0" smtClean="0">
              <a:solidFill>
                <a:schemeClr val="tx2">
                  <a:lumMod val="75000"/>
                </a:schemeClr>
              </a:solidFill>
            </a:rPr>
            <a:t>Education</a:t>
          </a:r>
          <a:endParaRPr lang="en-US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2439D5FC-6D5C-42D1-A39B-6F1DAA4D9454}" type="parTrans" cxnId="{B001100E-87DC-4A04-88F6-CB627C613F99}">
      <dgm:prSet/>
      <dgm:spPr/>
      <dgm:t>
        <a:bodyPr/>
        <a:lstStyle/>
        <a:p>
          <a:endParaRPr lang="en-US"/>
        </a:p>
      </dgm:t>
    </dgm:pt>
    <dgm:pt modelId="{EF09FF17-FD16-4154-8B4A-E70019A6323C}" type="sibTrans" cxnId="{B001100E-87DC-4A04-88F6-CB627C613F99}">
      <dgm:prSet/>
      <dgm:spPr/>
      <dgm:t>
        <a:bodyPr/>
        <a:lstStyle/>
        <a:p>
          <a:endParaRPr lang="en-US"/>
        </a:p>
      </dgm:t>
    </dgm:pt>
    <dgm:pt modelId="{14581D74-401E-4423-954F-CE545F2EF684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sr-Latn-RS" sz="2000" b="1" dirty="0" smtClean="0">
              <a:solidFill>
                <a:schemeClr val="tx2">
                  <a:lumMod val="75000"/>
                </a:schemeClr>
              </a:solidFill>
            </a:rPr>
            <a:t>Science</a:t>
          </a:r>
          <a:endParaRPr lang="en-US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6216F4C6-493F-43FD-B977-EE1232459517}" type="parTrans" cxnId="{2353B1D4-904F-4F56-813E-862EEFF54E17}">
      <dgm:prSet/>
      <dgm:spPr/>
      <dgm:t>
        <a:bodyPr/>
        <a:lstStyle/>
        <a:p>
          <a:endParaRPr lang="en-US"/>
        </a:p>
      </dgm:t>
    </dgm:pt>
    <dgm:pt modelId="{3B27F359-77BE-4763-B7BF-F57EB85586D0}" type="sibTrans" cxnId="{2353B1D4-904F-4F56-813E-862EEFF54E17}">
      <dgm:prSet/>
      <dgm:spPr/>
      <dgm:t>
        <a:bodyPr/>
        <a:lstStyle/>
        <a:p>
          <a:endParaRPr lang="en-US"/>
        </a:p>
      </dgm:t>
    </dgm:pt>
    <dgm:pt modelId="{DDA5ABC9-4596-431E-B2AB-41C586365C05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sr-Latn-RS" sz="2000" b="1" dirty="0" smtClean="0">
              <a:solidFill>
                <a:schemeClr val="tx2">
                  <a:lumMod val="75000"/>
                </a:schemeClr>
              </a:solidFill>
            </a:rPr>
            <a:t>International mobility</a:t>
          </a:r>
          <a:endParaRPr lang="en-US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2EC3FC36-EDD3-444B-8A2E-76A0DD857F06}" type="parTrans" cxnId="{14ED4487-5ABB-40B6-9242-1D3CC085C98A}">
      <dgm:prSet/>
      <dgm:spPr/>
      <dgm:t>
        <a:bodyPr/>
        <a:lstStyle/>
        <a:p>
          <a:endParaRPr lang="en-US"/>
        </a:p>
      </dgm:t>
    </dgm:pt>
    <dgm:pt modelId="{0B55EFC5-05F5-4740-80C9-DE39354722FD}" type="sibTrans" cxnId="{14ED4487-5ABB-40B6-9242-1D3CC085C98A}">
      <dgm:prSet/>
      <dgm:spPr/>
      <dgm:t>
        <a:bodyPr/>
        <a:lstStyle/>
        <a:p>
          <a:endParaRPr lang="en-US"/>
        </a:p>
      </dgm:t>
    </dgm:pt>
    <dgm:pt modelId="{DAFBD422-3EAF-4E5E-BF98-0FF12E63FFF1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sr-Latn-RS" sz="2000" b="1" dirty="0" smtClean="0">
              <a:solidFill>
                <a:schemeClr val="tx2">
                  <a:lumMod val="75000"/>
                </a:schemeClr>
              </a:solidFill>
            </a:rPr>
            <a:t>Cooperation</a:t>
          </a:r>
          <a:endParaRPr lang="en-US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E783D4BE-4FBB-4B14-B379-4970E977299F}" type="parTrans" cxnId="{E95B7266-BB18-48FE-9399-E862769778A7}">
      <dgm:prSet/>
      <dgm:spPr/>
      <dgm:t>
        <a:bodyPr/>
        <a:lstStyle/>
        <a:p>
          <a:endParaRPr lang="en-US"/>
        </a:p>
      </dgm:t>
    </dgm:pt>
    <dgm:pt modelId="{89C38395-4DCF-41EB-86CF-F3682917D2E5}" type="sibTrans" cxnId="{E95B7266-BB18-48FE-9399-E862769778A7}">
      <dgm:prSet/>
      <dgm:spPr/>
      <dgm:t>
        <a:bodyPr/>
        <a:lstStyle/>
        <a:p>
          <a:endParaRPr lang="en-US"/>
        </a:p>
      </dgm:t>
    </dgm:pt>
    <dgm:pt modelId="{AC9166F5-520A-4EDF-B23E-95142219C9C0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sr-Latn-RS" sz="2000" b="1" dirty="0" smtClean="0">
              <a:solidFill>
                <a:schemeClr val="tx2">
                  <a:lumMod val="75000"/>
                </a:schemeClr>
              </a:solidFill>
            </a:rPr>
            <a:t>Technology</a:t>
          </a:r>
        </a:p>
        <a:p>
          <a:r>
            <a:rPr lang="sr-Latn-RS" sz="2000" b="1" dirty="0" smtClean="0">
              <a:solidFill>
                <a:schemeClr val="tx2">
                  <a:lumMod val="75000"/>
                </a:schemeClr>
              </a:solidFill>
            </a:rPr>
            <a:t> and </a:t>
          </a:r>
        </a:p>
        <a:p>
          <a:r>
            <a:rPr lang="sr-Latn-RS" sz="2000" b="1" dirty="0" smtClean="0">
              <a:solidFill>
                <a:schemeClr val="tx2">
                  <a:lumMod val="75000"/>
                </a:schemeClr>
              </a:solidFill>
            </a:rPr>
            <a:t>inovation</a:t>
          </a:r>
          <a:endParaRPr lang="en-US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A860CEDA-EA54-49FE-8BDE-C64507336BB4}" type="parTrans" cxnId="{4FA873D1-5B96-4715-9D40-046E991A2245}">
      <dgm:prSet/>
      <dgm:spPr/>
      <dgm:t>
        <a:bodyPr/>
        <a:lstStyle/>
        <a:p>
          <a:endParaRPr lang="en-US"/>
        </a:p>
      </dgm:t>
    </dgm:pt>
    <dgm:pt modelId="{0C0FB076-EA3D-4705-91C1-3A8B8A6AC34C}" type="sibTrans" cxnId="{4FA873D1-5B96-4715-9D40-046E991A2245}">
      <dgm:prSet/>
      <dgm:spPr/>
      <dgm:t>
        <a:bodyPr/>
        <a:lstStyle/>
        <a:p>
          <a:endParaRPr lang="en-US"/>
        </a:p>
      </dgm:t>
    </dgm:pt>
    <dgm:pt modelId="{710A2FC8-C0E1-4512-8D18-5CB7B2EB7030}" type="pres">
      <dgm:prSet presAssocID="{4ED81540-B366-460C-9624-05B756EE2E1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102B90-B467-4A28-98A3-5C85BD9E4FCC}" type="pres">
      <dgm:prSet presAssocID="{6F2129E0-DBE1-4517-96C3-740E780A9AB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EB088A-C8C6-47BD-BE20-5BAB2678C9D6}" type="pres">
      <dgm:prSet presAssocID="{6F2129E0-DBE1-4517-96C3-740E780A9ABE}" presName="spNode" presStyleCnt="0"/>
      <dgm:spPr/>
    </dgm:pt>
    <dgm:pt modelId="{050503B4-BA9C-41FA-83F2-599B7D06277F}" type="pres">
      <dgm:prSet presAssocID="{EF09FF17-FD16-4154-8B4A-E70019A6323C}" presName="sibTrans" presStyleLbl="sibTrans1D1" presStyleIdx="0" presStyleCnt="5"/>
      <dgm:spPr/>
      <dgm:t>
        <a:bodyPr/>
        <a:lstStyle/>
        <a:p>
          <a:endParaRPr lang="en-US"/>
        </a:p>
      </dgm:t>
    </dgm:pt>
    <dgm:pt modelId="{A1AF0DCA-3F05-4551-8360-2486B392E21F}" type="pres">
      <dgm:prSet presAssocID="{14581D74-401E-4423-954F-CE545F2EF68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A7ED7F-9622-47CF-B876-1E79F0AE6813}" type="pres">
      <dgm:prSet presAssocID="{14581D74-401E-4423-954F-CE545F2EF684}" presName="spNode" presStyleCnt="0"/>
      <dgm:spPr/>
    </dgm:pt>
    <dgm:pt modelId="{8E7D30A9-D767-4863-959A-D83121140775}" type="pres">
      <dgm:prSet presAssocID="{3B27F359-77BE-4763-B7BF-F57EB85586D0}" presName="sibTrans" presStyleLbl="sibTrans1D1" presStyleIdx="1" presStyleCnt="5"/>
      <dgm:spPr/>
      <dgm:t>
        <a:bodyPr/>
        <a:lstStyle/>
        <a:p>
          <a:endParaRPr lang="en-US"/>
        </a:p>
      </dgm:t>
    </dgm:pt>
    <dgm:pt modelId="{C5ADDB28-C2FB-44A7-B7BE-DB5D57ACC33A}" type="pres">
      <dgm:prSet presAssocID="{DDA5ABC9-4596-431E-B2AB-41C586365C0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346B4C-19A5-4C70-A6A3-A32ECF98F89E}" type="pres">
      <dgm:prSet presAssocID="{DDA5ABC9-4596-431E-B2AB-41C586365C05}" presName="spNode" presStyleCnt="0"/>
      <dgm:spPr/>
    </dgm:pt>
    <dgm:pt modelId="{7DC66A86-1A25-4321-AF6A-8A9F403F8337}" type="pres">
      <dgm:prSet presAssocID="{0B55EFC5-05F5-4740-80C9-DE39354722FD}" presName="sibTrans" presStyleLbl="sibTrans1D1" presStyleIdx="2" presStyleCnt="5"/>
      <dgm:spPr/>
      <dgm:t>
        <a:bodyPr/>
        <a:lstStyle/>
        <a:p>
          <a:endParaRPr lang="en-US"/>
        </a:p>
      </dgm:t>
    </dgm:pt>
    <dgm:pt modelId="{33B224DC-C8D2-4D28-A506-93CE79A88775}" type="pres">
      <dgm:prSet presAssocID="{DAFBD422-3EAF-4E5E-BF98-0FF12E63FFF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025851-E85E-4C0E-AF61-FC274722DED1}" type="pres">
      <dgm:prSet presAssocID="{DAFBD422-3EAF-4E5E-BF98-0FF12E63FFF1}" presName="spNode" presStyleCnt="0"/>
      <dgm:spPr/>
    </dgm:pt>
    <dgm:pt modelId="{F1AA928D-86A6-4140-82AD-8B72A6E14E1C}" type="pres">
      <dgm:prSet presAssocID="{89C38395-4DCF-41EB-86CF-F3682917D2E5}" presName="sibTrans" presStyleLbl="sibTrans1D1" presStyleIdx="3" presStyleCnt="5"/>
      <dgm:spPr/>
      <dgm:t>
        <a:bodyPr/>
        <a:lstStyle/>
        <a:p>
          <a:endParaRPr lang="en-US"/>
        </a:p>
      </dgm:t>
    </dgm:pt>
    <dgm:pt modelId="{908A198E-B611-4C17-AA47-0FCB93B5CDD3}" type="pres">
      <dgm:prSet presAssocID="{AC9166F5-520A-4EDF-B23E-95142219C9C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3F8E5B-6662-4A6E-A803-9F10850E8339}" type="pres">
      <dgm:prSet presAssocID="{AC9166F5-520A-4EDF-B23E-95142219C9C0}" presName="spNode" presStyleCnt="0"/>
      <dgm:spPr/>
    </dgm:pt>
    <dgm:pt modelId="{9C322F7D-285E-4E69-B71E-8B3363622D4A}" type="pres">
      <dgm:prSet presAssocID="{0C0FB076-EA3D-4705-91C1-3A8B8A6AC34C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67CA795A-3CDC-415B-8793-85998B6F56D1}" type="presOf" srcId="{4ED81540-B366-460C-9624-05B756EE2E1A}" destId="{710A2FC8-C0E1-4512-8D18-5CB7B2EB7030}" srcOrd="0" destOrd="0" presId="urn:microsoft.com/office/officeart/2005/8/layout/cycle6"/>
    <dgm:cxn modelId="{E95B7266-BB18-48FE-9399-E862769778A7}" srcId="{4ED81540-B366-460C-9624-05B756EE2E1A}" destId="{DAFBD422-3EAF-4E5E-BF98-0FF12E63FFF1}" srcOrd="3" destOrd="0" parTransId="{E783D4BE-4FBB-4B14-B379-4970E977299F}" sibTransId="{89C38395-4DCF-41EB-86CF-F3682917D2E5}"/>
    <dgm:cxn modelId="{BD0312A9-BC4A-4759-A669-F9EBE6741327}" type="presOf" srcId="{14581D74-401E-4423-954F-CE545F2EF684}" destId="{A1AF0DCA-3F05-4551-8360-2486B392E21F}" srcOrd="0" destOrd="0" presId="urn:microsoft.com/office/officeart/2005/8/layout/cycle6"/>
    <dgm:cxn modelId="{14ED4487-5ABB-40B6-9242-1D3CC085C98A}" srcId="{4ED81540-B366-460C-9624-05B756EE2E1A}" destId="{DDA5ABC9-4596-431E-B2AB-41C586365C05}" srcOrd="2" destOrd="0" parTransId="{2EC3FC36-EDD3-444B-8A2E-76A0DD857F06}" sibTransId="{0B55EFC5-05F5-4740-80C9-DE39354722FD}"/>
    <dgm:cxn modelId="{4FA873D1-5B96-4715-9D40-046E991A2245}" srcId="{4ED81540-B366-460C-9624-05B756EE2E1A}" destId="{AC9166F5-520A-4EDF-B23E-95142219C9C0}" srcOrd="4" destOrd="0" parTransId="{A860CEDA-EA54-49FE-8BDE-C64507336BB4}" sibTransId="{0C0FB076-EA3D-4705-91C1-3A8B8A6AC34C}"/>
    <dgm:cxn modelId="{0506407A-B4D6-42C6-A07E-22346E0C5EC5}" type="presOf" srcId="{AC9166F5-520A-4EDF-B23E-95142219C9C0}" destId="{908A198E-B611-4C17-AA47-0FCB93B5CDD3}" srcOrd="0" destOrd="0" presId="urn:microsoft.com/office/officeart/2005/8/layout/cycle6"/>
    <dgm:cxn modelId="{2A17FF58-577A-4451-9F57-97578A6913D1}" type="presOf" srcId="{DAFBD422-3EAF-4E5E-BF98-0FF12E63FFF1}" destId="{33B224DC-C8D2-4D28-A506-93CE79A88775}" srcOrd="0" destOrd="0" presId="urn:microsoft.com/office/officeart/2005/8/layout/cycle6"/>
    <dgm:cxn modelId="{B65F18C9-24EC-4C3B-94AE-B7660C32988C}" type="presOf" srcId="{0B55EFC5-05F5-4740-80C9-DE39354722FD}" destId="{7DC66A86-1A25-4321-AF6A-8A9F403F8337}" srcOrd="0" destOrd="0" presId="urn:microsoft.com/office/officeart/2005/8/layout/cycle6"/>
    <dgm:cxn modelId="{43FA7613-53BF-44F8-A942-8381CCA385E0}" type="presOf" srcId="{6F2129E0-DBE1-4517-96C3-740E780A9ABE}" destId="{04102B90-B467-4A28-98A3-5C85BD9E4FCC}" srcOrd="0" destOrd="0" presId="urn:microsoft.com/office/officeart/2005/8/layout/cycle6"/>
    <dgm:cxn modelId="{BB715124-C8CB-4072-9670-606C61DA98C8}" type="presOf" srcId="{89C38395-4DCF-41EB-86CF-F3682917D2E5}" destId="{F1AA928D-86A6-4140-82AD-8B72A6E14E1C}" srcOrd="0" destOrd="0" presId="urn:microsoft.com/office/officeart/2005/8/layout/cycle6"/>
    <dgm:cxn modelId="{C694AA78-FB74-4CEF-9155-8712A6C40610}" type="presOf" srcId="{EF09FF17-FD16-4154-8B4A-E70019A6323C}" destId="{050503B4-BA9C-41FA-83F2-599B7D06277F}" srcOrd="0" destOrd="0" presId="urn:microsoft.com/office/officeart/2005/8/layout/cycle6"/>
    <dgm:cxn modelId="{A7E281FF-1F8D-4462-8606-323AC366A4B6}" type="presOf" srcId="{3B27F359-77BE-4763-B7BF-F57EB85586D0}" destId="{8E7D30A9-D767-4863-959A-D83121140775}" srcOrd="0" destOrd="0" presId="urn:microsoft.com/office/officeart/2005/8/layout/cycle6"/>
    <dgm:cxn modelId="{2353B1D4-904F-4F56-813E-862EEFF54E17}" srcId="{4ED81540-B366-460C-9624-05B756EE2E1A}" destId="{14581D74-401E-4423-954F-CE545F2EF684}" srcOrd="1" destOrd="0" parTransId="{6216F4C6-493F-43FD-B977-EE1232459517}" sibTransId="{3B27F359-77BE-4763-B7BF-F57EB85586D0}"/>
    <dgm:cxn modelId="{B001100E-87DC-4A04-88F6-CB627C613F99}" srcId="{4ED81540-B366-460C-9624-05B756EE2E1A}" destId="{6F2129E0-DBE1-4517-96C3-740E780A9ABE}" srcOrd="0" destOrd="0" parTransId="{2439D5FC-6D5C-42D1-A39B-6F1DAA4D9454}" sibTransId="{EF09FF17-FD16-4154-8B4A-E70019A6323C}"/>
    <dgm:cxn modelId="{ADCB7676-FE5E-4067-B12F-A209E469F950}" type="presOf" srcId="{DDA5ABC9-4596-431E-B2AB-41C586365C05}" destId="{C5ADDB28-C2FB-44A7-B7BE-DB5D57ACC33A}" srcOrd="0" destOrd="0" presId="urn:microsoft.com/office/officeart/2005/8/layout/cycle6"/>
    <dgm:cxn modelId="{63CA01C7-A869-4662-AF86-329F10D401FC}" type="presOf" srcId="{0C0FB076-EA3D-4705-91C1-3A8B8A6AC34C}" destId="{9C322F7D-285E-4E69-B71E-8B3363622D4A}" srcOrd="0" destOrd="0" presId="urn:microsoft.com/office/officeart/2005/8/layout/cycle6"/>
    <dgm:cxn modelId="{F04C9B60-BCE8-46AD-81C7-3300F16D6B64}" type="presParOf" srcId="{710A2FC8-C0E1-4512-8D18-5CB7B2EB7030}" destId="{04102B90-B467-4A28-98A3-5C85BD9E4FCC}" srcOrd="0" destOrd="0" presId="urn:microsoft.com/office/officeart/2005/8/layout/cycle6"/>
    <dgm:cxn modelId="{B3B62D40-C045-49F3-A419-A692F0B54CDE}" type="presParOf" srcId="{710A2FC8-C0E1-4512-8D18-5CB7B2EB7030}" destId="{2CEB088A-C8C6-47BD-BE20-5BAB2678C9D6}" srcOrd="1" destOrd="0" presId="urn:microsoft.com/office/officeart/2005/8/layout/cycle6"/>
    <dgm:cxn modelId="{FDE1B9C0-7404-4550-8442-370BCF11AD61}" type="presParOf" srcId="{710A2FC8-C0E1-4512-8D18-5CB7B2EB7030}" destId="{050503B4-BA9C-41FA-83F2-599B7D06277F}" srcOrd="2" destOrd="0" presId="urn:microsoft.com/office/officeart/2005/8/layout/cycle6"/>
    <dgm:cxn modelId="{14488518-A4D1-4CBB-97B0-0AD4D3658ACF}" type="presParOf" srcId="{710A2FC8-C0E1-4512-8D18-5CB7B2EB7030}" destId="{A1AF0DCA-3F05-4551-8360-2486B392E21F}" srcOrd="3" destOrd="0" presId="urn:microsoft.com/office/officeart/2005/8/layout/cycle6"/>
    <dgm:cxn modelId="{A804F4C4-DB74-4438-8099-F98FF8676D21}" type="presParOf" srcId="{710A2FC8-C0E1-4512-8D18-5CB7B2EB7030}" destId="{C9A7ED7F-9622-47CF-B876-1E79F0AE6813}" srcOrd="4" destOrd="0" presId="urn:microsoft.com/office/officeart/2005/8/layout/cycle6"/>
    <dgm:cxn modelId="{C047097C-C705-4CAA-B120-9A5AA38A25C9}" type="presParOf" srcId="{710A2FC8-C0E1-4512-8D18-5CB7B2EB7030}" destId="{8E7D30A9-D767-4863-959A-D83121140775}" srcOrd="5" destOrd="0" presId="urn:microsoft.com/office/officeart/2005/8/layout/cycle6"/>
    <dgm:cxn modelId="{DCE63452-CF52-46F1-AA64-59FBA7164F79}" type="presParOf" srcId="{710A2FC8-C0E1-4512-8D18-5CB7B2EB7030}" destId="{C5ADDB28-C2FB-44A7-B7BE-DB5D57ACC33A}" srcOrd="6" destOrd="0" presId="urn:microsoft.com/office/officeart/2005/8/layout/cycle6"/>
    <dgm:cxn modelId="{042EAA8D-74CD-44A7-8F0F-6210F7ECD2F0}" type="presParOf" srcId="{710A2FC8-C0E1-4512-8D18-5CB7B2EB7030}" destId="{AA346B4C-19A5-4C70-A6A3-A32ECF98F89E}" srcOrd="7" destOrd="0" presId="urn:microsoft.com/office/officeart/2005/8/layout/cycle6"/>
    <dgm:cxn modelId="{5DC1FD52-3D15-4187-83B7-63CCDD590523}" type="presParOf" srcId="{710A2FC8-C0E1-4512-8D18-5CB7B2EB7030}" destId="{7DC66A86-1A25-4321-AF6A-8A9F403F8337}" srcOrd="8" destOrd="0" presId="urn:microsoft.com/office/officeart/2005/8/layout/cycle6"/>
    <dgm:cxn modelId="{8FD52A22-2DF1-46B0-A044-7201DCBB5400}" type="presParOf" srcId="{710A2FC8-C0E1-4512-8D18-5CB7B2EB7030}" destId="{33B224DC-C8D2-4D28-A506-93CE79A88775}" srcOrd="9" destOrd="0" presId="urn:microsoft.com/office/officeart/2005/8/layout/cycle6"/>
    <dgm:cxn modelId="{C7E02340-1185-4BFA-9862-664D58A10996}" type="presParOf" srcId="{710A2FC8-C0E1-4512-8D18-5CB7B2EB7030}" destId="{4C025851-E85E-4C0E-AF61-FC274722DED1}" srcOrd="10" destOrd="0" presId="urn:microsoft.com/office/officeart/2005/8/layout/cycle6"/>
    <dgm:cxn modelId="{0CAB0CC6-3F50-4BBC-9DE4-E29EF68696B7}" type="presParOf" srcId="{710A2FC8-C0E1-4512-8D18-5CB7B2EB7030}" destId="{F1AA928D-86A6-4140-82AD-8B72A6E14E1C}" srcOrd="11" destOrd="0" presId="urn:microsoft.com/office/officeart/2005/8/layout/cycle6"/>
    <dgm:cxn modelId="{B71A3E13-1A97-4D25-B1AC-2D19C66870C1}" type="presParOf" srcId="{710A2FC8-C0E1-4512-8D18-5CB7B2EB7030}" destId="{908A198E-B611-4C17-AA47-0FCB93B5CDD3}" srcOrd="12" destOrd="0" presId="urn:microsoft.com/office/officeart/2005/8/layout/cycle6"/>
    <dgm:cxn modelId="{1D8F986C-A225-4D78-BF5F-A6DFF4816CF1}" type="presParOf" srcId="{710A2FC8-C0E1-4512-8D18-5CB7B2EB7030}" destId="{353F8E5B-6662-4A6E-A803-9F10850E8339}" srcOrd="13" destOrd="0" presId="urn:microsoft.com/office/officeart/2005/8/layout/cycle6"/>
    <dgm:cxn modelId="{8585CAA7-2031-4D8B-BFF5-697015C5595F}" type="presParOf" srcId="{710A2FC8-C0E1-4512-8D18-5CB7B2EB7030}" destId="{9C322F7D-285E-4E69-B71E-8B3363622D4A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09450-5914-4166-AE44-AC8A31602B2B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4B7D6-82CD-4065-B353-776589BD3931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38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D931D-CBDD-4111-BF7B-823C27F7E9F8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6B651-63D3-464F-81C8-06C7B5C26819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7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r>
              <a:rPr lang="sr-Latn-RS" dirty="0" smtClean="0"/>
              <a:t>rganizacija društva u gradovima, gradsko veće, knez, razni</a:t>
            </a:r>
            <a:r>
              <a:rPr lang="sr-Latn-RS" baseline="0" dirty="0" smtClean="0"/>
              <a:t> zanati. </a:t>
            </a:r>
            <a:r>
              <a:rPr lang="en-US" baseline="0" dirty="0" smtClean="0"/>
              <a:t>P</a:t>
            </a:r>
            <a:r>
              <a:rPr lang="sr-Latn-RS" baseline="0" dirty="0" smtClean="0"/>
              <a:t>retpostavka novo brdo oko 15000 stanovnika</a:t>
            </a:r>
          </a:p>
          <a:p>
            <a:r>
              <a:rPr lang="en-US" baseline="0" dirty="0" smtClean="0"/>
              <a:t>S</a:t>
            </a:r>
            <a:r>
              <a:rPr lang="sr-Latn-RS" baseline="0" dirty="0" smtClean="0"/>
              <a:t>tanovanje u kućama, slavlja, društvene igre</a:t>
            </a:r>
          </a:p>
          <a:p>
            <a:endParaRPr lang="sr-Latn-RS" baseline="0" dirty="0" smtClean="0"/>
          </a:p>
          <a:p>
            <a:r>
              <a:rPr lang="en-US" baseline="0" dirty="0" smtClean="0"/>
              <a:t>V</a:t>
            </a:r>
            <a:r>
              <a:rPr lang="sr-Latn-RS" baseline="0" dirty="0" smtClean="0"/>
              <a:t>eza izgleda table sa oknma i gradom. </a:t>
            </a:r>
            <a:r>
              <a:rPr lang="en-US" baseline="0" dirty="0" smtClean="0"/>
              <a:t>T</a:t>
            </a:r>
            <a:r>
              <a:rPr lang="sr-Latn-RS" baseline="0" dirty="0" smtClean="0"/>
              <a:t>u navesti priču o životu u gradu, raznim zanimanjima itd. </a:t>
            </a:r>
            <a:r>
              <a:rPr lang="en-US" baseline="0" dirty="0" smtClean="0"/>
              <a:t>R</a:t>
            </a:r>
            <a:r>
              <a:rPr lang="sr-Latn-RS" baseline="0" dirty="0" smtClean="0"/>
              <a:t>azvoj gradske kulture i otklon od seoske.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B651-63D3-464F-81C8-06C7B5C2681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r>
              <a:rPr lang="sr-Latn-RS" dirty="0" smtClean="0"/>
              <a:t>rganizacija društva u gradovima, gradsko veće, knez, razni</a:t>
            </a:r>
            <a:r>
              <a:rPr lang="sr-Latn-RS" baseline="0" dirty="0" smtClean="0"/>
              <a:t> zanati. </a:t>
            </a:r>
            <a:r>
              <a:rPr lang="en-US" baseline="0" dirty="0" smtClean="0"/>
              <a:t>P</a:t>
            </a:r>
            <a:r>
              <a:rPr lang="sr-Latn-RS" baseline="0" dirty="0" smtClean="0"/>
              <a:t>retpostavka novo brdo oko 15000 stanovnika</a:t>
            </a:r>
          </a:p>
          <a:p>
            <a:r>
              <a:rPr lang="en-US" baseline="0" dirty="0" smtClean="0"/>
              <a:t>S</a:t>
            </a:r>
            <a:r>
              <a:rPr lang="sr-Latn-RS" baseline="0" dirty="0" smtClean="0"/>
              <a:t>tanovanje u kućama, slavlja, društvene igre</a:t>
            </a:r>
          </a:p>
          <a:p>
            <a:endParaRPr lang="sr-Latn-RS" baseline="0" dirty="0" smtClean="0"/>
          </a:p>
          <a:p>
            <a:r>
              <a:rPr lang="en-US" baseline="0" dirty="0" smtClean="0"/>
              <a:t>V</a:t>
            </a:r>
            <a:r>
              <a:rPr lang="sr-Latn-RS" baseline="0" dirty="0" smtClean="0"/>
              <a:t>eza izgleda table sa oknma i gradom. </a:t>
            </a:r>
            <a:r>
              <a:rPr lang="en-US" baseline="0" dirty="0" smtClean="0"/>
              <a:t>T</a:t>
            </a:r>
            <a:r>
              <a:rPr lang="sr-Latn-RS" baseline="0" dirty="0" smtClean="0"/>
              <a:t>u navesti priču o životu u gradu, raznim zanimanjima itd. </a:t>
            </a:r>
            <a:r>
              <a:rPr lang="en-US" baseline="0" dirty="0" smtClean="0"/>
              <a:t>R</a:t>
            </a:r>
            <a:r>
              <a:rPr lang="sr-Latn-RS" baseline="0" dirty="0" smtClean="0"/>
              <a:t>azvoj gradske kulture i otklon od seoske.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B651-63D3-464F-81C8-06C7B5C2681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r>
              <a:rPr lang="sr-Latn-RS" dirty="0" smtClean="0"/>
              <a:t>rganizacija društva u gradovima, gradsko veće, knez, razni</a:t>
            </a:r>
            <a:r>
              <a:rPr lang="sr-Latn-RS" baseline="0" dirty="0" smtClean="0"/>
              <a:t> zanati. </a:t>
            </a:r>
            <a:r>
              <a:rPr lang="en-US" baseline="0" dirty="0" smtClean="0"/>
              <a:t>P</a:t>
            </a:r>
            <a:r>
              <a:rPr lang="sr-Latn-RS" baseline="0" dirty="0" smtClean="0"/>
              <a:t>retpostavka novo brdo oko 15000 stanovnika</a:t>
            </a:r>
          </a:p>
          <a:p>
            <a:r>
              <a:rPr lang="en-US" baseline="0" dirty="0" smtClean="0"/>
              <a:t>S</a:t>
            </a:r>
            <a:r>
              <a:rPr lang="sr-Latn-RS" baseline="0" dirty="0" smtClean="0"/>
              <a:t>tanovanje u kućama, slavlja, društvene igre</a:t>
            </a:r>
          </a:p>
          <a:p>
            <a:endParaRPr lang="sr-Latn-RS" baseline="0" dirty="0" smtClean="0"/>
          </a:p>
          <a:p>
            <a:r>
              <a:rPr lang="en-US" baseline="0" dirty="0" smtClean="0"/>
              <a:t>V</a:t>
            </a:r>
            <a:r>
              <a:rPr lang="sr-Latn-RS" baseline="0" dirty="0" smtClean="0"/>
              <a:t>eza izgleda table sa oknma i gradom. </a:t>
            </a:r>
            <a:r>
              <a:rPr lang="en-US" baseline="0" dirty="0" smtClean="0"/>
              <a:t>T</a:t>
            </a:r>
            <a:r>
              <a:rPr lang="sr-Latn-RS" baseline="0" dirty="0" smtClean="0"/>
              <a:t>u navesti priču o životu u gradu, raznim zanimanjima itd. </a:t>
            </a:r>
            <a:r>
              <a:rPr lang="en-US" baseline="0" dirty="0" smtClean="0"/>
              <a:t>R</a:t>
            </a:r>
            <a:r>
              <a:rPr lang="sr-Latn-RS" baseline="0" dirty="0" smtClean="0"/>
              <a:t>azvoj gradske kulture i otklon od seoske.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B651-63D3-464F-81C8-06C7B5C2681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r>
              <a:rPr lang="sr-Latn-RS" dirty="0" smtClean="0"/>
              <a:t>rganizacija društva u gradovima, gradsko veće, knez, razni</a:t>
            </a:r>
            <a:r>
              <a:rPr lang="sr-Latn-RS" baseline="0" dirty="0" smtClean="0"/>
              <a:t> zanati. </a:t>
            </a:r>
            <a:r>
              <a:rPr lang="en-US" baseline="0" dirty="0" smtClean="0"/>
              <a:t>P</a:t>
            </a:r>
            <a:r>
              <a:rPr lang="sr-Latn-RS" baseline="0" dirty="0" smtClean="0"/>
              <a:t>retpostavka novo brdo oko 15000 stanovnika</a:t>
            </a:r>
          </a:p>
          <a:p>
            <a:r>
              <a:rPr lang="en-US" baseline="0" dirty="0" smtClean="0"/>
              <a:t>S</a:t>
            </a:r>
            <a:r>
              <a:rPr lang="sr-Latn-RS" baseline="0" dirty="0" smtClean="0"/>
              <a:t>tanovanje u kućama, slavlja, društvene igre</a:t>
            </a:r>
          </a:p>
          <a:p>
            <a:endParaRPr lang="sr-Latn-RS" baseline="0" dirty="0" smtClean="0"/>
          </a:p>
          <a:p>
            <a:r>
              <a:rPr lang="en-US" baseline="0" dirty="0" smtClean="0"/>
              <a:t>V</a:t>
            </a:r>
            <a:r>
              <a:rPr lang="sr-Latn-RS" baseline="0" dirty="0" smtClean="0"/>
              <a:t>eza izgleda table sa oknma i gradom. </a:t>
            </a:r>
            <a:r>
              <a:rPr lang="en-US" baseline="0" dirty="0" smtClean="0"/>
              <a:t>T</a:t>
            </a:r>
            <a:r>
              <a:rPr lang="sr-Latn-RS" baseline="0" dirty="0" smtClean="0"/>
              <a:t>u navesti priču o životu u gradu, raznim zanimanjima itd. </a:t>
            </a:r>
            <a:r>
              <a:rPr lang="en-US" baseline="0" dirty="0" smtClean="0"/>
              <a:t>R</a:t>
            </a:r>
            <a:r>
              <a:rPr lang="sr-Latn-RS" baseline="0" dirty="0" smtClean="0"/>
              <a:t>azvoj gradske kulture i otklon od seoske.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B651-63D3-464F-81C8-06C7B5C2681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</a:t>
            </a:r>
            <a:r>
              <a:rPr lang="sr-Latn-RS" dirty="0" smtClean="0"/>
              <a:t>ri učenjaka iz novog brda</a:t>
            </a:r>
          </a:p>
          <a:p>
            <a:r>
              <a:rPr lang="en-US" dirty="0" smtClean="0"/>
              <a:t>L</a:t>
            </a:r>
            <a:r>
              <a:rPr lang="sr-Latn-RS" dirty="0" smtClean="0"/>
              <a:t>atinica</a:t>
            </a:r>
          </a:p>
          <a:p>
            <a:r>
              <a:rPr lang="en-US" dirty="0" smtClean="0"/>
              <a:t>Ć</a:t>
            </a:r>
            <a:r>
              <a:rPr lang="sr-Latn-RS" dirty="0" smtClean="0"/>
              <a:t>irilica</a:t>
            </a:r>
            <a:r>
              <a:rPr lang="sr-Latn-RS" baseline="0" dirty="0" smtClean="0"/>
              <a:t> </a:t>
            </a:r>
          </a:p>
          <a:p>
            <a:r>
              <a:rPr lang="sr-Latn-RS" baseline="0" dirty="0" smtClean="0"/>
              <a:t>alfabet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B651-63D3-464F-81C8-06C7B5C2681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6B651-63D3-464F-81C8-06C7B5C2681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2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461C-267D-4545-8B68-5119D8F423A3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1B34-6700-44D1-9E05-BCB1F1C7379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461C-267D-4545-8B68-5119D8F423A3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1B34-6700-44D1-9E05-BCB1F1C7379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461C-267D-4545-8B68-5119D8F423A3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1B34-6700-44D1-9E05-BCB1F1C7379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461C-267D-4545-8B68-5119D8F423A3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1B34-6700-44D1-9E05-BCB1F1C7379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461C-267D-4545-8B68-5119D8F423A3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1B34-6700-44D1-9E05-BCB1F1C7379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461C-267D-4545-8B68-5119D8F423A3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1B34-6700-44D1-9E05-BCB1F1C7379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461C-267D-4545-8B68-5119D8F423A3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1B34-6700-44D1-9E05-BCB1F1C7379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461C-267D-4545-8B68-5119D8F423A3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1B34-6700-44D1-9E05-BCB1F1C7379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461C-267D-4545-8B68-5119D8F423A3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1B34-6700-44D1-9E05-BCB1F1C7379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461C-267D-4545-8B68-5119D8F423A3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1B34-6700-44D1-9E05-BCB1F1C7379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461C-267D-4545-8B68-5119D8F423A3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1B34-6700-44D1-9E05-BCB1F1C7379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6461C-267D-4545-8B68-5119D8F423A3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F1B34-6700-44D1-9E05-BCB1F1C73794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6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5880" y="1387471"/>
            <a:ext cx="7772400" cy="1470025"/>
          </a:xfrm>
        </p:spPr>
        <p:txBody>
          <a:bodyPr>
            <a:noAutofit/>
          </a:bodyPr>
          <a:lstStyle/>
          <a:p>
            <a:pPr algn="r"/>
            <a:r>
              <a:rPr lang="en-US" sz="5400" b="1" dirty="0" smtClean="0"/>
              <a:t>The Role of </a:t>
            </a:r>
            <a:r>
              <a:rPr lang="sr-Latn-RS" sz="5400" b="1" dirty="0" smtClean="0"/>
              <a:t/>
            </a:r>
            <a:br>
              <a:rPr lang="sr-Latn-RS" sz="5400" b="1" dirty="0" smtClean="0"/>
            </a:br>
            <a:r>
              <a:rPr lang="en-US" sz="5400" b="1" dirty="0" smtClean="0"/>
              <a:t>Knowledge </a:t>
            </a:r>
            <a:r>
              <a:rPr lang="sr-Latn-RS" sz="5400" b="1" dirty="0" smtClean="0"/>
              <a:t/>
            </a:r>
            <a:br>
              <a:rPr lang="sr-Latn-RS" sz="5400" b="1" dirty="0" smtClean="0"/>
            </a:br>
            <a:r>
              <a:rPr lang="en-US" sz="5400" b="1" dirty="0" smtClean="0"/>
              <a:t>and </a:t>
            </a:r>
            <a:r>
              <a:rPr lang="en-US" sz="5400" b="1" dirty="0" err="1" smtClean="0"/>
              <a:t>Interna</a:t>
            </a:r>
            <a:r>
              <a:rPr lang="sr-Latn-RS" sz="5400" b="1" dirty="0" smtClean="0"/>
              <a:t>ti</a:t>
            </a:r>
            <a:r>
              <a:rPr lang="en-US" sz="5400" b="1" dirty="0" err="1" smtClean="0"/>
              <a:t>onalisa</a:t>
            </a:r>
            <a:r>
              <a:rPr lang="sr-Latn-RS" sz="5400" b="1" dirty="0" smtClean="0"/>
              <a:t>ti</a:t>
            </a:r>
            <a:r>
              <a:rPr lang="en-US" sz="5400" b="1" dirty="0" smtClean="0"/>
              <a:t>on </a:t>
            </a:r>
            <a:r>
              <a:rPr lang="sr-Latn-RS" sz="5400" b="1" dirty="0" smtClean="0"/>
              <a:t/>
            </a:r>
            <a:br>
              <a:rPr lang="sr-Latn-RS" sz="5400" b="1" dirty="0" smtClean="0"/>
            </a:br>
            <a:r>
              <a:rPr lang="en-US" sz="5400" b="1" dirty="0" smtClean="0"/>
              <a:t>in Everyday Life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0298" y="4957770"/>
            <a:ext cx="6400800" cy="900122"/>
          </a:xfrm>
        </p:spPr>
        <p:txBody>
          <a:bodyPr>
            <a:noAutofit/>
          </a:bodyPr>
          <a:lstStyle/>
          <a:p>
            <a:pPr algn="r"/>
            <a:r>
              <a:rPr lang="sr-Latn-RS" sz="6000" b="1" dirty="0" smtClean="0">
                <a:solidFill>
                  <a:srgbClr val="FF0066"/>
                </a:solidFill>
              </a:rPr>
              <a:t>Sanja Stojanović</a:t>
            </a:r>
          </a:p>
          <a:p>
            <a:pPr algn="r"/>
            <a:r>
              <a:rPr lang="sr-Latn-R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Novi Sad . Serbia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1406" y="-357214"/>
            <a:ext cx="1428760" cy="7358114"/>
            <a:chOff x="7668000" y="-142900"/>
            <a:chExt cx="1428760" cy="7358114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2"/>
            <a:srcRect l="9550" t="59496" r="77420"/>
            <a:stretch>
              <a:fillRect/>
            </a:stretch>
          </p:blipFill>
          <p:spPr bwMode="auto">
            <a:xfrm>
              <a:off x="7668000" y="-142900"/>
              <a:ext cx="1428760" cy="7358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/>
            <a:srcRect l="10382" t="6212" r="78146" b="4452"/>
            <a:stretch>
              <a:fillRect/>
            </a:stretch>
          </p:blipFill>
          <p:spPr bwMode="auto">
            <a:xfrm>
              <a:off x="7786710" y="142852"/>
              <a:ext cx="1214446" cy="2054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2"/>
            <a:srcRect l="9550" t="32491" r="77420"/>
            <a:stretch>
              <a:fillRect/>
            </a:stretch>
          </p:blipFill>
          <p:spPr bwMode="auto">
            <a:xfrm>
              <a:off x="7686706" y="6269038"/>
              <a:ext cx="1385888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/>
            <p:cNvPicPr>
              <a:picLocks noChangeAspect="1"/>
            </p:cNvPicPr>
            <p:nvPr/>
          </p:nvPicPr>
          <p:blipFill>
            <a:blip r:embed="rId4"/>
            <a:srcRect l="2174" r="1784"/>
            <a:stretch>
              <a:fillRect/>
            </a:stretch>
          </p:blipFill>
          <p:spPr bwMode="auto">
            <a:xfrm>
              <a:off x="7704169" y="5888038"/>
              <a:ext cx="1341438" cy="34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ka-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450" y="-24"/>
            <a:ext cx="8730267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4030" r="34247" b="9623"/>
          <a:stretch>
            <a:fillRect/>
          </a:stretch>
        </p:blipFill>
        <p:spPr bwMode="auto">
          <a:xfrm>
            <a:off x="142844" y="4456337"/>
            <a:ext cx="2928958" cy="2187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decani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4357694"/>
            <a:ext cx="3050379" cy="2286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featured5.jpg"/>
          <p:cNvPicPr>
            <a:picLocks noChangeAspect="1"/>
          </p:cNvPicPr>
          <p:nvPr/>
        </p:nvPicPr>
        <p:blipFill>
          <a:blip r:embed="rId5" cstate="print"/>
          <a:srcRect r="9780"/>
          <a:stretch>
            <a:fillRect/>
          </a:stretch>
        </p:blipFill>
        <p:spPr>
          <a:xfrm>
            <a:off x="6046548" y="4357694"/>
            <a:ext cx="310579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Red_cros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470" y="4357694"/>
            <a:ext cx="1214414" cy="11823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7158" y="6488692"/>
            <a:ext cx="2500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b="1" dirty="0" smtClean="0"/>
              <a:t>Studenica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86116" y="6500834"/>
            <a:ext cx="2500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b="1" dirty="0" smtClean="0"/>
              <a:t>Visoki Dečani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57950" y="6500834"/>
            <a:ext cx="2500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b="1" dirty="0" smtClean="0"/>
              <a:t>Ravanica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184" y="1571612"/>
            <a:ext cx="4040188" cy="48577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r-Latn-RS" dirty="0" smtClean="0"/>
              <a:t>	</a:t>
            </a:r>
          </a:p>
          <a:p>
            <a:pPr>
              <a:buNone/>
            </a:pPr>
            <a:endParaRPr lang="sr-Latn-RS" dirty="0"/>
          </a:p>
          <a:p>
            <a:pPr>
              <a:buNone/>
            </a:pPr>
            <a:endParaRPr lang="sr-Latn-RS" dirty="0" smtClean="0"/>
          </a:p>
          <a:p>
            <a:pPr algn="ctr">
              <a:buNone/>
            </a:pPr>
            <a:r>
              <a:rPr lang="en-US" sz="2600" dirty="0" smtClean="0"/>
              <a:t>E</a:t>
            </a:r>
            <a:r>
              <a:rPr lang="sr-Latn-RS" sz="2600" dirty="0" smtClean="0"/>
              <a:t>verything was </a:t>
            </a:r>
          </a:p>
          <a:p>
            <a:pPr algn="ctr">
              <a:buNone/>
            </a:pPr>
            <a:r>
              <a:rPr lang="sr-Latn-RS" sz="2600" dirty="0" smtClean="0"/>
              <a:t>“very plain and poor”</a:t>
            </a:r>
          </a:p>
          <a:p>
            <a:pPr>
              <a:buNone/>
            </a:pPr>
            <a:endParaRPr lang="sr-Latn-RS" dirty="0" smtClean="0"/>
          </a:p>
          <a:p>
            <a:pPr>
              <a:buNone/>
            </a:pPr>
            <a:endParaRPr lang="sr-Latn-RS" dirty="0" smtClean="0"/>
          </a:p>
          <a:p>
            <a:pPr>
              <a:buNone/>
            </a:pPr>
            <a:endParaRPr lang="sr-Latn-RS" dirty="0"/>
          </a:p>
          <a:p>
            <a:pPr algn="r">
              <a:buNone/>
            </a:pPr>
            <a:r>
              <a:rPr lang="sr-Latn-RS" dirty="0" smtClean="0"/>
              <a:t>Chartophyloax John Bekkos</a:t>
            </a:r>
          </a:p>
          <a:p>
            <a:pPr algn="r">
              <a:buNone/>
            </a:pPr>
            <a:r>
              <a:rPr lang="sr-Latn-RS" dirty="0" smtClean="0"/>
              <a:t>1270s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6314" y="2143116"/>
            <a:ext cx="4041775" cy="4143404"/>
          </a:xfrm>
        </p:spPr>
        <p:txBody>
          <a:bodyPr>
            <a:normAutofit fontScale="92500" lnSpcReduction="10000"/>
          </a:bodyPr>
          <a:lstStyle/>
          <a:p>
            <a:endParaRPr lang="sr-Latn-RS" dirty="0" smtClean="0"/>
          </a:p>
          <a:p>
            <a:endParaRPr lang="sr-Latn-RS" dirty="0"/>
          </a:p>
          <a:p>
            <a:pPr algn="ctr">
              <a:buNone/>
            </a:pPr>
            <a:r>
              <a:rPr lang="en-US" sz="2800" dirty="0" smtClean="0"/>
              <a:t>T</a:t>
            </a:r>
            <a:r>
              <a:rPr lang="sr-Latn-RS" sz="2800" dirty="0" smtClean="0"/>
              <a:t>he whole palace shone </a:t>
            </a:r>
          </a:p>
          <a:p>
            <a:pPr algn="ctr">
              <a:buNone/>
            </a:pPr>
            <a:r>
              <a:rPr lang="sr-Latn-RS" sz="2800" dirty="0" smtClean="0"/>
              <a:t>with gold-embroidered silk</a:t>
            </a:r>
          </a:p>
          <a:p>
            <a:endParaRPr lang="sr-Latn-RS" dirty="0"/>
          </a:p>
          <a:p>
            <a:pPr>
              <a:buNone/>
            </a:pPr>
            <a:endParaRPr lang="sr-Latn-RS" dirty="0" smtClean="0"/>
          </a:p>
          <a:p>
            <a:pPr>
              <a:buNone/>
            </a:pPr>
            <a:endParaRPr lang="sr-Latn-RS" dirty="0" smtClean="0"/>
          </a:p>
          <a:p>
            <a:endParaRPr lang="sr-Latn-RS" dirty="0"/>
          </a:p>
          <a:p>
            <a:pPr algn="r">
              <a:buNone/>
            </a:pPr>
            <a:r>
              <a:rPr lang="sr-Latn-RS" sz="2600" dirty="0" smtClean="0"/>
              <a:t>Theodore Metochites</a:t>
            </a:r>
          </a:p>
          <a:p>
            <a:pPr algn="r">
              <a:buNone/>
            </a:pPr>
            <a:r>
              <a:rPr lang="sr-Latn-RS" sz="2600" dirty="0" smtClean="0"/>
              <a:t>1299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xffH58KwDz9hAyA9XXcgXjVH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70" y="-7168"/>
            <a:ext cx="9429816" cy="8722580"/>
          </a:xfrm>
        </p:spPr>
      </p:pic>
      <p:sp>
        <p:nvSpPr>
          <p:cNvPr id="7" name="Freeform 6"/>
          <p:cNvSpPr/>
          <p:nvPr/>
        </p:nvSpPr>
        <p:spPr>
          <a:xfrm>
            <a:off x="2214546" y="1857364"/>
            <a:ext cx="3143272" cy="2000264"/>
          </a:xfrm>
          <a:custGeom>
            <a:avLst/>
            <a:gdLst>
              <a:gd name="connsiteX0" fmla="*/ 5604 w 2988158"/>
              <a:gd name="connsiteY0" fmla="*/ 797442 h 1945758"/>
              <a:gd name="connsiteX1" fmla="*/ 48135 w 2988158"/>
              <a:gd name="connsiteY1" fmla="*/ 701749 h 1945758"/>
              <a:gd name="connsiteX2" fmla="*/ 80032 w 2988158"/>
              <a:gd name="connsiteY2" fmla="*/ 691117 h 1945758"/>
              <a:gd name="connsiteX3" fmla="*/ 154460 w 2988158"/>
              <a:gd name="connsiteY3" fmla="*/ 648586 h 1945758"/>
              <a:gd name="connsiteX4" fmla="*/ 186358 w 2988158"/>
              <a:gd name="connsiteY4" fmla="*/ 637954 h 1945758"/>
              <a:gd name="connsiteX5" fmla="*/ 505335 w 2988158"/>
              <a:gd name="connsiteY5" fmla="*/ 606056 h 1945758"/>
              <a:gd name="connsiteX6" fmla="*/ 558497 w 2988158"/>
              <a:gd name="connsiteY6" fmla="*/ 584791 h 1945758"/>
              <a:gd name="connsiteX7" fmla="*/ 632925 w 2988158"/>
              <a:gd name="connsiteY7" fmla="*/ 552893 h 1945758"/>
              <a:gd name="connsiteX8" fmla="*/ 696721 w 2988158"/>
              <a:gd name="connsiteY8" fmla="*/ 489098 h 1945758"/>
              <a:gd name="connsiteX9" fmla="*/ 749884 w 2988158"/>
              <a:gd name="connsiteY9" fmla="*/ 425303 h 1945758"/>
              <a:gd name="connsiteX10" fmla="*/ 771149 w 2988158"/>
              <a:gd name="connsiteY10" fmla="*/ 393405 h 1945758"/>
              <a:gd name="connsiteX11" fmla="*/ 792414 w 2988158"/>
              <a:gd name="connsiteY11" fmla="*/ 350875 h 1945758"/>
              <a:gd name="connsiteX12" fmla="*/ 824311 w 2988158"/>
              <a:gd name="connsiteY12" fmla="*/ 329610 h 1945758"/>
              <a:gd name="connsiteX13" fmla="*/ 866842 w 2988158"/>
              <a:gd name="connsiteY13" fmla="*/ 287079 h 1945758"/>
              <a:gd name="connsiteX14" fmla="*/ 930637 w 2988158"/>
              <a:gd name="connsiteY14" fmla="*/ 233917 h 1945758"/>
              <a:gd name="connsiteX15" fmla="*/ 930637 w 2988158"/>
              <a:gd name="connsiteY15" fmla="*/ 106326 h 1945758"/>
              <a:gd name="connsiteX16" fmla="*/ 909372 w 2988158"/>
              <a:gd name="connsiteY16" fmla="*/ 74428 h 1945758"/>
              <a:gd name="connsiteX17" fmla="*/ 941270 w 2988158"/>
              <a:gd name="connsiteY17" fmla="*/ 42531 h 1945758"/>
              <a:gd name="connsiteX18" fmla="*/ 1036963 w 2988158"/>
              <a:gd name="connsiteY18" fmla="*/ 10633 h 1945758"/>
              <a:gd name="connsiteX19" fmla="*/ 1111390 w 2988158"/>
              <a:gd name="connsiteY19" fmla="*/ 0 h 1945758"/>
              <a:gd name="connsiteX20" fmla="*/ 1281511 w 2988158"/>
              <a:gd name="connsiteY20" fmla="*/ 10633 h 1945758"/>
              <a:gd name="connsiteX21" fmla="*/ 1313409 w 2988158"/>
              <a:gd name="connsiteY21" fmla="*/ 21265 h 1945758"/>
              <a:gd name="connsiteX22" fmla="*/ 1441000 w 2988158"/>
              <a:gd name="connsiteY22" fmla="*/ 42531 h 1945758"/>
              <a:gd name="connsiteX23" fmla="*/ 1472897 w 2988158"/>
              <a:gd name="connsiteY23" fmla="*/ 53163 h 1945758"/>
              <a:gd name="connsiteX24" fmla="*/ 1557958 w 2988158"/>
              <a:gd name="connsiteY24" fmla="*/ 74428 h 1945758"/>
              <a:gd name="connsiteX25" fmla="*/ 1589856 w 2988158"/>
              <a:gd name="connsiteY25" fmla="*/ 85061 h 1945758"/>
              <a:gd name="connsiteX26" fmla="*/ 1653651 w 2988158"/>
              <a:gd name="connsiteY26" fmla="*/ 127591 h 1945758"/>
              <a:gd name="connsiteX27" fmla="*/ 1749344 w 2988158"/>
              <a:gd name="connsiteY27" fmla="*/ 138224 h 1945758"/>
              <a:gd name="connsiteX28" fmla="*/ 1845037 w 2988158"/>
              <a:gd name="connsiteY28" fmla="*/ 159489 h 1945758"/>
              <a:gd name="connsiteX29" fmla="*/ 1908832 w 2988158"/>
              <a:gd name="connsiteY29" fmla="*/ 170121 h 1945758"/>
              <a:gd name="connsiteX30" fmla="*/ 1940730 w 2988158"/>
              <a:gd name="connsiteY30" fmla="*/ 180754 h 1945758"/>
              <a:gd name="connsiteX31" fmla="*/ 1983260 w 2988158"/>
              <a:gd name="connsiteY31" fmla="*/ 191386 h 1945758"/>
              <a:gd name="connsiteX32" fmla="*/ 2015158 w 2988158"/>
              <a:gd name="connsiteY32" fmla="*/ 212652 h 1945758"/>
              <a:gd name="connsiteX33" fmla="*/ 2057688 w 2988158"/>
              <a:gd name="connsiteY33" fmla="*/ 223284 h 1945758"/>
              <a:gd name="connsiteX34" fmla="*/ 2089586 w 2988158"/>
              <a:gd name="connsiteY34" fmla="*/ 233917 h 1945758"/>
              <a:gd name="connsiteX35" fmla="*/ 2132116 w 2988158"/>
              <a:gd name="connsiteY35" fmla="*/ 244549 h 1945758"/>
              <a:gd name="connsiteX36" fmla="*/ 2195911 w 2988158"/>
              <a:gd name="connsiteY36" fmla="*/ 265814 h 1945758"/>
              <a:gd name="connsiteX37" fmla="*/ 2217177 w 2988158"/>
              <a:gd name="connsiteY37" fmla="*/ 287079 h 1945758"/>
              <a:gd name="connsiteX38" fmla="*/ 2334135 w 2988158"/>
              <a:gd name="connsiteY38" fmla="*/ 308345 h 1945758"/>
              <a:gd name="connsiteX39" fmla="*/ 2429828 w 2988158"/>
              <a:gd name="connsiteY39" fmla="*/ 372140 h 1945758"/>
              <a:gd name="connsiteX40" fmla="*/ 2461725 w 2988158"/>
              <a:gd name="connsiteY40" fmla="*/ 393405 h 1945758"/>
              <a:gd name="connsiteX41" fmla="*/ 2546786 w 2988158"/>
              <a:gd name="connsiteY41" fmla="*/ 446568 h 1945758"/>
              <a:gd name="connsiteX42" fmla="*/ 2578684 w 2988158"/>
              <a:gd name="connsiteY42" fmla="*/ 467833 h 1945758"/>
              <a:gd name="connsiteX43" fmla="*/ 2674377 w 2988158"/>
              <a:gd name="connsiteY43" fmla="*/ 552893 h 1945758"/>
              <a:gd name="connsiteX44" fmla="*/ 2706274 w 2988158"/>
              <a:gd name="connsiteY44" fmla="*/ 563526 h 1945758"/>
              <a:gd name="connsiteX45" fmla="*/ 2759437 w 2988158"/>
              <a:gd name="connsiteY45" fmla="*/ 606056 h 1945758"/>
              <a:gd name="connsiteX46" fmla="*/ 2780702 w 2988158"/>
              <a:gd name="connsiteY46" fmla="*/ 637954 h 1945758"/>
              <a:gd name="connsiteX47" fmla="*/ 2812600 w 2988158"/>
              <a:gd name="connsiteY47" fmla="*/ 669852 h 1945758"/>
              <a:gd name="connsiteX48" fmla="*/ 2833865 w 2988158"/>
              <a:gd name="connsiteY48" fmla="*/ 733647 h 1945758"/>
              <a:gd name="connsiteX49" fmla="*/ 2844497 w 2988158"/>
              <a:gd name="connsiteY49" fmla="*/ 765545 h 1945758"/>
              <a:gd name="connsiteX50" fmla="*/ 2855130 w 2988158"/>
              <a:gd name="connsiteY50" fmla="*/ 818707 h 1945758"/>
              <a:gd name="connsiteX51" fmla="*/ 2887028 w 2988158"/>
              <a:gd name="connsiteY51" fmla="*/ 1063256 h 1945758"/>
              <a:gd name="connsiteX52" fmla="*/ 2908293 w 2988158"/>
              <a:gd name="connsiteY52" fmla="*/ 1105786 h 1945758"/>
              <a:gd name="connsiteX53" fmla="*/ 2940190 w 2988158"/>
              <a:gd name="connsiteY53" fmla="*/ 1127052 h 1945758"/>
              <a:gd name="connsiteX54" fmla="*/ 2961456 w 2988158"/>
              <a:gd name="connsiteY54" fmla="*/ 1148317 h 1945758"/>
              <a:gd name="connsiteX55" fmla="*/ 2982721 w 2988158"/>
              <a:gd name="connsiteY55" fmla="*/ 1212112 h 1945758"/>
              <a:gd name="connsiteX56" fmla="*/ 2929558 w 2988158"/>
              <a:gd name="connsiteY56" fmla="*/ 1318438 h 1945758"/>
              <a:gd name="connsiteX57" fmla="*/ 2876395 w 2988158"/>
              <a:gd name="connsiteY57" fmla="*/ 1382233 h 1945758"/>
              <a:gd name="connsiteX58" fmla="*/ 2812600 w 2988158"/>
              <a:gd name="connsiteY58" fmla="*/ 1424763 h 1945758"/>
              <a:gd name="connsiteX59" fmla="*/ 2770070 w 2988158"/>
              <a:gd name="connsiteY59" fmla="*/ 1456661 h 1945758"/>
              <a:gd name="connsiteX60" fmla="*/ 2716907 w 2988158"/>
              <a:gd name="connsiteY60" fmla="*/ 1499191 h 1945758"/>
              <a:gd name="connsiteX61" fmla="*/ 2674377 w 2988158"/>
              <a:gd name="connsiteY61" fmla="*/ 1520456 h 1945758"/>
              <a:gd name="connsiteX62" fmla="*/ 2642479 w 2988158"/>
              <a:gd name="connsiteY62" fmla="*/ 1552354 h 1945758"/>
              <a:gd name="connsiteX63" fmla="*/ 2578684 w 2988158"/>
              <a:gd name="connsiteY63" fmla="*/ 1594884 h 1945758"/>
              <a:gd name="connsiteX64" fmla="*/ 2546786 w 2988158"/>
              <a:gd name="connsiteY64" fmla="*/ 1616149 h 1945758"/>
              <a:gd name="connsiteX65" fmla="*/ 2482990 w 2988158"/>
              <a:gd name="connsiteY65" fmla="*/ 1637414 h 1945758"/>
              <a:gd name="connsiteX66" fmla="*/ 2451093 w 2988158"/>
              <a:gd name="connsiteY66" fmla="*/ 1658679 h 1945758"/>
              <a:gd name="connsiteX67" fmla="*/ 2387297 w 2988158"/>
              <a:gd name="connsiteY67" fmla="*/ 1722475 h 1945758"/>
              <a:gd name="connsiteX68" fmla="*/ 2355400 w 2988158"/>
              <a:gd name="connsiteY68" fmla="*/ 1733107 h 1945758"/>
              <a:gd name="connsiteX69" fmla="*/ 2280972 w 2988158"/>
              <a:gd name="connsiteY69" fmla="*/ 1796903 h 1945758"/>
              <a:gd name="connsiteX70" fmla="*/ 2206544 w 2988158"/>
              <a:gd name="connsiteY70" fmla="*/ 1818168 h 1945758"/>
              <a:gd name="connsiteX71" fmla="*/ 2068321 w 2988158"/>
              <a:gd name="connsiteY71" fmla="*/ 1807535 h 1945758"/>
              <a:gd name="connsiteX72" fmla="*/ 2036423 w 2988158"/>
              <a:gd name="connsiteY72" fmla="*/ 1796903 h 1945758"/>
              <a:gd name="connsiteX73" fmla="*/ 1940730 w 2988158"/>
              <a:gd name="connsiteY73" fmla="*/ 1722475 h 1945758"/>
              <a:gd name="connsiteX74" fmla="*/ 1898200 w 2988158"/>
              <a:gd name="connsiteY74" fmla="*/ 1658679 h 1945758"/>
              <a:gd name="connsiteX75" fmla="*/ 1866302 w 2988158"/>
              <a:gd name="connsiteY75" fmla="*/ 1637414 h 1945758"/>
              <a:gd name="connsiteX76" fmla="*/ 1685549 w 2988158"/>
              <a:gd name="connsiteY76" fmla="*/ 1648047 h 1945758"/>
              <a:gd name="connsiteX77" fmla="*/ 1643018 w 2988158"/>
              <a:gd name="connsiteY77" fmla="*/ 1679945 h 1945758"/>
              <a:gd name="connsiteX78" fmla="*/ 1579223 w 2988158"/>
              <a:gd name="connsiteY78" fmla="*/ 1733107 h 1945758"/>
              <a:gd name="connsiteX79" fmla="*/ 1568590 w 2988158"/>
              <a:gd name="connsiteY79" fmla="*/ 1765005 h 1945758"/>
              <a:gd name="connsiteX80" fmla="*/ 1547325 w 2988158"/>
              <a:gd name="connsiteY80" fmla="*/ 1796903 h 1945758"/>
              <a:gd name="connsiteX81" fmla="*/ 1515428 w 2988158"/>
              <a:gd name="connsiteY81" fmla="*/ 1935126 h 1945758"/>
              <a:gd name="connsiteX82" fmla="*/ 1483530 w 2988158"/>
              <a:gd name="connsiteY82" fmla="*/ 1945758 h 1945758"/>
              <a:gd name="connsiteX83" fmla="*/ 1419735 w 2988158"/>
              <a:gd name="connsiteY83" fmla="*/ 1903228 h 1945758"/>
              <a:gd name="connsiteX84" fmla="*/ 1387837 w 2988158"/>
              <a:gd name="connsiteY84" fmla="*/ 1871331 h 1945758"/>
              <a:gd name="connsiteX85" fmla="*/ 1345307 w 2988158"/>
              <a:gd name="connsiteY85" fmla="*/ 1860698 h 1945758"/>
              <a:gd name="connsiteX86" fmla="*/ 1281511 w 2988158"/>
              <a:gd name="connsiteY86" fmla="*/ 1828800 h 1945758"/>
              <a:gd name="connsiteX87" fmla="*/ 1217716 w 2988158"/>
              <a:gd name="connsiteY87" fmla="*/ 1796903 h 1945758"/>
              <a:gd name="connsiteX88" fmla="*/ 1164553 w 2988158"/>
              <a:gd name="connsiteY88" fmla="*/ 1733107 h 1945758"/>
              <a:gd name="connsiteX89" fmla="*/ 1143288 w 2988158"/>
              <a:gd name="connsiteY89" fmla="*/ 1658679 h 1945758"/>
              <a:gd name="connsiteX90" fmla="*/ 1122023 w 2988158"/>
              <a:gd name="connsiteY90" fmla="*/ 1626782 h 1945758"/>
              <a:gd name="connsiteX91" fmla="*/ 1090125 w 2988158"/>
              <a:gd name="connsiteY91" fmla="*/ 1562986 h 1945758"/>
              <a:gd name="connsiteX92" fmla="*/ 973167 w 2988158"/>
              <a:gd name="connsiteY92" fmla="*/ 1509824 h 1945758"/>
              <a:gd name="connsiteX93" fmla="*/ 920004 w 2988158"/>
              <a:gd name="connsiteY93" fmla="*/ 1456661 h 1945758"/>
              <a:gd name="connsiteX94" fmla="*/ 856209 w 2988158"/>
              <a:gd name="connsiteY94" fmla="*/ 1414131 h 1945758"/>
              <a:gd name="connsiteX95" fmla="*/ 834944 w 2988158"/>
              <a:gd name="connsiteY95" fmla="*/ 1382233 h 1945758"/>
              <a:gd name="connsiteX96" fmla="*/ 803046 w 2988158"/>
              <a:gd name="connsiteY96" fmla="*/ 1371600 h 1945758"/>
              <a:gd name="connsiteX97" fmla="*/ 771149 w 2988158"/>
              <a:gd name="connsiteY97" fmla="*/ 1350335 h 1945758"/>
              <a:gd name="connsiteX98" fmla="*/ 749884 w 2988158"/>
              <a:gd name="connsiteY98" fmla="*/ 1318438 h 1945758"/>
              <a:gd name="connsiteX99" fmla="*/ 717986 w 2988158"/>
              <a:gd name="connsiteY99" fmla="*/ 1307805 h 1945758"/>
              <a:gd name="connsiteX100" fmla="*/ 675456 w 2988158"/>
              <a:gd name="connsiteY100" fmla="*/ 1286540 h 1945758"/>
              <a:gd name="connsiteX101" fmla="*/ 622293 w 2988158"/>
              <a:gd name="connsiteY101" fmla="*/ 1244010 h 1945758"/>
              <a:gd name="connsiteX102" fmla="*/ 579763 w 2988158"/>
              <a:gd name="connsiteY102" fmla="*/ 1233377 h 1945758"/>
              <a:gd name="connsiteX103" fmla="*/ 515967 w 2988158"/>
              <a:gd name="connsiteY103" fmla="*/ 1190847 h 1945758"/>
              <a:gd name="connsiteX104" fmla="*/ 462804 w 2988158"/>
              <a:gd name="connsiteY104" fmla="*/ 1148317 h 1945758"/>
              <a:gd name="connsiteX105" fmla="*/ 430907 w 2988158"/>
              <a:gd name="connsiteY105" fmla="*/ 1127052 h 1945758"/>
              <a:gd name="connsiteX106" fmla="*/ 367111 w 2988158"/>
              <a:gd name="connsiteY106" fmla="*/ 1063256 h 1945758"/>
              <a:gd name="connsiteX107" fmla="*/ 324581 w 2988158"/>
              <a:gd name="connsiteY107" fmla="*/ 999461 h 1945758"/>
              <a:gd name="connsiteX108" fmla="*/ 239521 w 2988158"/>
              <a:gd name="connsiteY108" fmla="*/ 956931 h 1945758"/>
              <a:gd name="connsiteX109" fmla="*/ 175725 w 2988158"/>
              <a:gd name="connsiteY109" fmla="*/ 925033 h 1945758"/>
              <a:gd name="connsiteX110" fmla="*/ 101297 w 2988158"/>
              <a:gd name="connsiteY110" fmla="*/ 871870 h 1945758"/>
              <a:gd name="connsiteX111" fmla="*/ 26870 w 2988158"/>
              <a:gd name="connsiteY111" fmla="*/ 829340 h 1945758"/>
              <a:gd name="connsiteX112" fmla="*/ 5604 w 2988158"/>
              <a:gd name="connsiteY112" fmla="*/ 797442 h 1945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988158" h="1945758">
                <a:moveTo>
                  <a:pt x="5604" y="797442"/>
                </a:moveTo>
                <a:cubicBezTo>
                  <a:pt x="9148" y="776177"/>
                  <a:pt x="28117" y="730345"/>
                  <a:pt x="48135" y="701749"/>
                </a:cubicBezTo>
                <a:cubicBezTo>
                  <a:pt x="54562" y="692568"/>
                  <a:pt x="69731" y="695532"/>
                  <a:pt x="80032" y="691117"/>
                </a:cubicBezTo>
                <a:cubicBezTo>
                  <a:pt x="210526" y="635192"/>
                  <a:pt x="47673" y="701980"/>
                  <a:pt x="154460" y="648586"/>
                </a:cubicBezTo>
                <a:cubicBezTo>
                  <a:pt x="164484" y="643574"/>
                  <a:pt x="175725" y="641498"/>
                  <a:pt x="186358" y="637954"/>
                </a:cubicBezTo>
                <a:cubicBezTo>
                  <a:pt x="301893" y="560932"/>
                  <a:pt x="175803" y="636950"/>
                  <a:pt x="505335" y="606056"/>
                </a:cubicBezTo>
                <a:cubicBezTo>
                  <a:pt x="524337" y="604274"/>
                  <a:pt x="541056" y="592542"/>
                  <a:pt x="558497" y="584791"/>
                </a:cubicBezTo>
                <a:cubicBezTo>
                  <a:pt x="637331" y="549754"/>
                  <a:pt x="567410" y="574733"/>
                  <a:pt x="632925" y="552893"/>
                </a:cubicBezTo>
                <a:cubicBezTo>
                  <a:pt x="654190" y="531628"/>
                  <a:pt x="687211" y="517628"/>
                  <a:pt x="696721" y="489098"/>
                </a:cubicBezTo>
                <a:cubicBezTo>
                  <a:pt x="712957" y="440388"/>
                  <a:pt x="698387" y="463924"/>
                  <a:pt x="749884" y="425303"/>
                </a:cubicBezTo>
                <a:cubicBezTo>
                  <a:pt x="756972" y="414670"/>
                  <a:pt x="764809" y="404500"/>
                  <a:pt x="771149" y="393405"/>
                </a:cubicBezTo>
                <a:cubicBezTo>
                  <a:pt x="779013" y="379643"/>
                  <a:pt x="782267" y="363051"/>
                  <a:pt x="792414" y="350875"/>
                </a:cubicBezTo>
                <a:cubicBezTo>
                  <a:pt x="800595" y="341058"/>
                  <a:pt x="814609" y="337926"/>
                  <a:pt x="824311" y="329610"/>
                </a:cubicBezTo>
                <a:cubicBezTo>
                  <a:pt x="839534" y="316562"/>
                  <a:pt x="850160" y="298200"/>
                  <a:pt x="866842" y="287079"/>
                </a:cubicBezTo>
                <a:cubicBezTo>
                  <a:pt x="911250" y="257473"/>
                  <a:pt x="889703" y="274850"/>
                  <a:pt x="930637" y="233917"/>
                </a:cubicBezTo>
                <a:cubicBezTo>
                  <a:pt x="954940" y="161007"/>
                  <a:pt x="963041" y="179235"/>
                  <a:pt x="930637" y="106326"/>
                </a:cubicBezTo>
                <a:cubicBezTo>
                  <a:pt x="925447" y="94649"/>
                  <a:pt x="916460" y="85061"/>
                  <a:pt x="909372" y="74428"/>
                </a:cubicBezTo>
                <a:cubicBezTo>
                  <a:pt x="920005" y="63796"/>
                  <a:pt x="929034" y="51271"/>
                  <a:pt x="941270" y="42531"/>
                </a:cubicBezTo>
                <a:cubicBezTo>
                  <a:pt x="973332" y="19629"/>
                  <a:pt x="998622" y="17023"/>
                  <a:pt x="1036963" y="10633"/>
                </a:cubicBezTo>
                <a:cubicBezTo>
                  <a:pt x="1061683" y="6513"/>
                  <a:pt x="1086581" y="3544"/>
                  <a:pt x="1111390" y="0"/>
                </a:cubicBezTo>
                <a:cubicBezTo>
                  <a:pt x="1168097" y="3544"/>
                  <a:pt x="1225006" y="4685"/>
                  <a:pt x="1281511" y="10633"/>
                </a:cubicBezTo>
                <a:cubicBezTo>
                  <a:pt x="1292657" y="11806"/>
                  <a:pt x="1302419" y="19067"/>
                  <a:pt x="1313409" y="21265"/>
                </a:cubicBezTo>
                <a:cubicBezTo>
                  <a:pt x="1355689" y="29721"/>
                  <a:pt x="1400095" y="28897"/>
                  <a:pt x="1441000" y="42531"/>
                </a:cubicBezTo>
                <a:cubicBezTo>
                  <a:pt x="1451632" y="46075"/>
                  <a:pt x="1462084" y="50214"/>
                  <a:pt x="1472897" y="53163"/>
                </a:cubicBezTo>
                <a:cubicBezTo>
                  <a:pt x="1501093" y="60853"/>
                  <a:pt x="1530232" y="65186"/>
                  <a:pt x="1557958" y="74428"/>
                </a:cubicBezTo>
                <a:cubicBezTo>
                  <a:pt x="1568591" y="77972"/>
                  <a:pt x="1580059" y="79618"/>
                  <a:pt x="1589856" y="85061"/>
                </a:cubicBezTo>
                <a:cubicBezTo>
                  <a:pt x="1612197" y="97473"/>
                  <a:pt x="1628250" y="124769"/>
                  <a:pt x="1653651" y="127591"/>
                </a:cubicBezTo>
                <a:cubicBezTo>
                  <a:pt x="1685549" y="131135"/>
                  <a:pt x="1717687" y="132948"/>
                  <a:pt x="1749344" y="138224"/>
                </a:cubicBezTo>
                <a:cubicBezTo>
                  <a:pt x="1781575" y="143596"/>
                  <a:pt x="1812996" y="153081"/>
                  <a:pt x="1845037" y="159489"/>
                </a:cubicBezTo>
                <a:cubicBezTo>
                  <a:pt x="1866177" y="163717"/>
                  <a:pt x="1887567" y="166577"/>
                  <a:pt x="1908832" y="170121"/>
                </a:cubicBezTo>
                <a:cubicBezTo>
                  <a:pt x="1919465" y="173665"/>
                  <a:pt x="1929953" y="177675"/>
                  <a:pt x="1940730" y="180754"/>
                </a:cubicBezTo>
                <a:cubicBezTo>
                  <a:pt x="1954781" y="184768"/>
                  <a:pt x="1969829" y="185630"/>
                  <a:pt x="1983260" y="191386"/>
                </a:cubicBezTo>
                <a:cubicBezTo>
                  <a:pt x="1995006" y="196420"/>
                  <a:pt x="2003412" y="207618"/>
                  <a:pt x="2015158" y="212652"/>
                </a:cubicBezTo>
                <a:cubicBezTo>
                  <a:pt x="2028589" y="218408"/>
                  <a:pt x="2043637" y="219270"/>
                  <a:pt x="2057688" y="223284"/>
                </a:cubicBezTo>
                <a:cubicBezTo>
                  <a:pt x="2068465" y="226363"/>
                  <a:pt x="2078809" y="230838"/>
                  <a:pt x="2089586" y="233917"/>
                </a:cubicBezTo>
                <a:cubicBezTo>
                  <a:pt x="2103637" y="237931"/>
                  <a:pt x="2118119" y="240350"/>
                  <a:pt x="2132116" y="244549"/>
                </a:cubicBezTo>
                <a:cubicBezTo>
                  <a:pt x="2153586" y="250990"/>
                  <a:pt x="2195911" y="265814"/>
                  <a:pt x="2195911" y="265814"/>
                </a:cubicBezTo>
                <a:cubicBezTo>
                  <a:pt x="2203000" y="272902"/>
                  <a:pt x="2208581" y="281921"/>
                  <a:pt x="2217177" y="287079"/>
                </a:cubicBezTo>
                <a:cubicBezTo>
                  <a:pt x="2243058" y="302608"/>
                  <a:pt x="2322403" y="306878"/>
                  <a:pt x="2334135" y="308345"/>
                </a:cubicBezTo>
                <a:lnTo>
                  <a:pt x="2429828" y="372140"/>
                </a:lnTo>
                <a:cubicBezTo>
                  <a:pt x="2440460" y="379228"/>
                  <a:pt x="2450295" y="387690"/>
                  <a:pt x="2461725" y="393405"/>
                </a:cubicBezTo>
                <a:cubicBezTo>
                  <a:pt x="2528338" y="426711"/>
                  <a:pt x="2482372" y="400558"/>
                  <a:pt x="2546786" y="446568"/>
                </a:cubicBezTo>
                <a:cubicBezTo>
                  <a:pt x="2557185" y="453996"/>
                  <a:pt x="2569133" y="459343"/>
                  <a:pt x="2578684" y="467833"/>
                </a:cubicBezTo>
                <a:cubicBezTo>
                  <a:pt x="2614921" y="500043"/>
                  <a:pt x="2633006" y="532207"/>
                  <a:pt x="2674377" y="552893"/>
                </a:cubicBezTo>
                <a:cubicBezTo>
                  <a:pt x="2684401" y="557905"/>
                  <a:pt x="2695642" y="559982"/>
                  <a:pt x="2706274" y="563526"/>
                </a:cubicBezTo>
                <a:cubicBezTo>
                  <a:pt x="2723995" y="577703"/>
                  <a:pt x="2743390" y="590009"/>
                  <a:pt x="2759437" y="606056"/>
                </a:cubicBezTo>
                <a:cubicBezTo>
                  <a:pt x="2768473" y="615092"/>
                  <a:pt x="2772521" y="628137"/>
                  <a:pt x="2780702" y="637954"/>
                </a:cubicBezTo>
                <a:cubicBezTo>
                  <a:pt x="2790328" y="649506"/>
                  <a:pt x="2801967" y="659219"/>
                  <a:pt x="2812600" y="669852"/>
                </a:cubicBezTo>
                <a:lnTo>
                  <a:pt x="2833865" y="733647"/>
                </a:lnTo>
                <a:cubicBezTo>
                  <a:pt x="2837409" y="744280"/>
                  <a:pt x="2842299" y="754555"/>
                  <a:pt x="2844497" y="765545"/>
                </a:cubicBezTo>
                <a:lnTo>
                  <a:pt x="2855130" y="818707"/>
                </a:lnTo>
                <a:cubicBezTo>
                  <a:pt x="2859836" y="898701"/>
                  <a:pt x="2849367" y="987934"/>
                  <a:pt x="2887028" y="1063256"/>
                </a:cubicBezTo>
                <a:cubicBezTo>
                  <a:pt x="2894116" y="1077433"/>
                  <a:pt x="2898146" y="1093610"/>
                  <a:pt x="2908293" y="1105786"/>
                </a:cubicBezTo>
                <a:cubicBezTo>
                  <a:pt x="2916474" y="1115603"/>
                  <a:pt x="2930212" y="1119069"/>
                  <a:pt x="2940190" y="1127052"/>
                </a:cubicBezTo>
                <a:cubicBezTo>
                  <a:pt x="2948018" y="1133314"/>
                  <a:pt x="2954367" y="1141229"/>
                  <a:pt x="2961456" y="1148317"/>
                </a:cubicBezTo>
                <a:cubicBezTo>
                  <a:pt x="2968544" y="1169582"/>
                  <a:pt x="2988158" y="1190366"/>
                  <a:pt x="2982721" y="1212112"/>
                </a:cubicBezTo>
                <a:cubicBezTo>
                  <a:pt x="2965889" y="1279436"/>
                  <a:pt x="2980193" y="1242484"/>
                  <a:pt x="2929558" y="1318438"/>
                </a:cubicBezTo>
                <a:cubicBezTo>
                  <a:pt x="2910657" y="1346790"/>
                  <a:pt x="2904732" y="1360193"/>
                  <a:pt x="2876395" y="1382233"/>
                </a:cubicBezTo>
                <a:cubicBezTo>
                  <a:pt x="2856221" y="1397924"/>
                  <a:pt x="2833046" y="1409428"/>
                  <a:pt x="2812600" y="1424763"/>
                </a:cubicBezTo>
                <a:cubicBezTo>
                  <a:pt x="2798423" y="1435396"/>
                  <a:pt x="2783684" y="1445316"/>
                  <a:pt x="2770070" y="1456661"/>
                </a:cubicBezTo>
                <a:cubicBezTo>
                  <a:pt x="2731969" y="1488412"/>
                  <a:pt x="2767087" y="1470517"/>
                  <a:pt x="2716907" y="1499191"/>
                </a:cubicBezTo>
                <a:cubicBezTo>
                  <a:pt x="2703145" y="1507055"/>
                  <a:pt x="2687275" y="1511243"/>
                  <a:pt x="2674377" y="1520456"/>
                </a:cubicBezTo>
                <a:cubicBezTo>
                  <a:pt x="2662141" y="1529196"/>
                  <a:pt x="2654348" y="1543122"/>
                  <a:pt x="2642479" y="1552354"/>
                </a:cubicBezTo>
                <a:cubicBezTo>
                  <a:pt x="2622305" y="1568045"/>
                  <a:pt x="2599949" y="1580707"/>
                  <a:pt x="2578684" y="1594884"/>
                </a:cubicBezTo>
                <a:cubicBezTo>
                  <a:pt x="2568051" y="1601972"/>
                  <a:pt x="2558909" y="1612108"/>
                  <a:pt x="2546786" y="1616149"/>
                </a:cubicBezTo>
                <a:lnTo>
                  <a:pt x="2482990" y="1637414"/>
                </a:lnTo>
                <a:cubicBezTo>
                  <a:pt x="2472358" y="1644502"/>
                  <a:pt x="2460644" y="1650189"/>
                  <a:pt x="2451093" y="1658679"/>
                </a:cubicBezTo>
                <a:cubicBezTo>
                  <a:pt x="2428616" y="1678659"/>
                  <a:pt x="2415828" y="1712965"/>
                  <a:pt x="2387297" y="1722475"/>
                </a:cubicBezTo>
                <a:lnTo>
                  <a:pt x="2355400" y="1733107"/>
                </a:lnTo>
                <a:cubicBezTo>
                  <a:pt x="2330263" y="1758244"/>
                  <a:pt x="2312797" y="1778718"/>
                  <a:pt x="2280972" y="1796903"/>
                </a:cubicBezTo>
                <a:cubicBezTo>
                  <a:pt x="2269112" y="1803680"/>
                  <a:pt x="2215746" y="1815868"/>
                  <a:pt x="2206544" y="1818168"/>
                </a:cubicBezTo>
                <a:cubicBezTo>
                  <a:pt x="2160470" y="1814624"/>
                  <a:pt x="2114175" y="1813267"/>
                  <a:pt x="2068321" y="1807535"/>
                </a:cubicBezTo>
                <a:cubicBezTo>
                  <a:pt x="2057200" y="1806145"/>
                  <a:pt x="2046220" y="1802346"/>
                  <a:pt x="2036423" y="1796903"/>
                </a:cubicBezTo>
                <a:cubicBezTo>
                  <a:pt x="2004969" y="1779428"/>
                  <a:pt x="1964312" y="1752795"/>
                  <a:pt x="1940730" y="1722475"/>
                </a:cubicBezTo>
                <a:cubicBezTo>
                  <a:pt x="1925039" y="1702301"/>
                  <a:pt x="1919465" y="1672856"/>
                  <a:pt x="1898200" y="1658679"/>
                </a:cubicBezTo>
                <a:lnTo>
                  <a:pt x="1866302" y="1637414"/>
                </a:lnTo>
                <a:cubicBezTo>
                  <a:pt x="1806051" y="1640958"/>
                  <a:pt x="1744838" y="1636754"/>
                  <a:pt x="1685549" y="1648047"/>
                </a:cubicBezTo>
                <a:cubicBezTo>
                  <a:pt x="1668141" y="1651363"/>
                  <a:pt x="1657438" y="1669645"/>
                  <a:pt x="1643018" y="1679945"/>
                </a:cubicBezTo>
                <a:cubicBezTo>
                  <a:pt x="1591209" y="1716952"/>
                  <a:pt x="1628866" y="1683466"/>
                  <a:pt x="1579223" y="1733107"/>
                </a:cubicBezTo>
                <a:cubicBezTo>
                  <a:pt x="1575679" y="1743740"/>
                  <a:pt x="1573602" y="1754980"/>
                  <a:pt x="1568590" y="1765005"/>
                </a:cubicBezTo>
                <a:cubicBezTo>
                  <a:pt x="1562875" y="1776435"/>
                  <a:pt x="1550198" y="1784451"/>
                  <a:pt x="1547325" y="1796903"/>
                </a:cubicBezTo>
                <a:cubicBezTo>
                  <a:pt x="1538983" y="1833051"/>
                  <a:pt x="1555172" y="1903331"/>
                  <a:pt x="1515428" y="1935126"/>
                </a:cubicBezTo>
                <a:cubicBezTo>
                  <a:pt x="1506676" y="1942127"/>
                  <a:pt x="1494163" y="1942214"/>
                  <a:pt x="1483530" y="1945758"/>
                </a:cubicBezTo>
                <a:cubicBezTo>
                  <a:pt x="1462265" y="1931581"/>
                  <a:pt x="1437807" y="1921299"/>
                  <a:pt x="1419735" y="1903228"/>
                </a:cubicBezTo>
                <a:cubicBezTo>
                  <a:pt x="1409102" y="1892596"/>
                  <a:pt x="1400892" y="1878791"/>
                  <a:pt x="1387837" y="1871331"/>
                </a:cubicBezTo>
                <a:cubicBezTo>
                  <a:pt x="1375149" y="1864081"/>
                  <a:pt x="1359484" y="1864242"/>
                  <a:pt x="1345307" y="1860698"/>
                </a:cubicBezTo>
                <a:cubicBezTo>
                  <a:pt x="1253887" y="1799753"/>
                  <a:pt x="1369557" y="1872824"/>
                  <a:pt x="1281511" y="1828800"/>
                </a:cubicBezTo>
                <a:cubicBezTo>
                  <a:pt x="1199073" y="1787580"/>
                  <a:pt x="1297886" y="1823625"/>
                  <a:pt x="1217716" y="1796903"/>
                </a:cubicBezTo>
                <a:cubicBezTo>
                  <a:pt x="1198555" y="1777742"/>
                  <a:pt x="1175655" y="1759013"/>
                  <a:pt x="1164553" y="1733107"/>
                </a:cubicBezTo>
                <a:cubicBezTo>
                  <a:pt x="1144110" y="1685406"/>
                  <a:pt x="1163982" y="1700067"/>
                  <a:pt x="1143288" y="1658679"/>
                </a:cubicBezTo>
                <a:cubicBezTo>
                  <a:pt x="1137573" y="1647250"/>
                  <a:pt x="1127738" y="1638211"/>
                  <a:pt x="1122023" y="1626782"/>
                </a:cubicBezTo>
                <a:cubicBezTo>
                  <a:pt x="1112016" y="1606769"/>
                  <a:pt x="1112285" y="1576836"/>
                  <a:pt x="1090125" y="1562986"/>
                </a:cubicBezTo>
                <a:cubicBezTo>
                  <a:pt x="957448" y="1480062"/>
                  <a:pt x="1090982" y="1604075"/>
                  <a:pt x="973167" y="1509824"/>
                </a:cubicBezTo>
                <a:cubicBezTo>
                  <a:pt x="953597" y="1494168"/>
                  <a:pt x="940856" y="1470562"/>
                  <a:pt x="920004" y="1456661"/>
                </a:cubicBezTo>
                <a:lnTo>
                  <a:pt x="856209" y="1414131"/>
                </a:lnTo>
                <a:cubicBezTo>
                  <a:pt x="849121" y="1403498"/>
                  <a:pt x="844923" y="1390216"/>
                  <a:pt x="834944" y="1382233"/>
                </a:cubicBezTo>
                <a:cubicBezTo>
                  <a:pt x="826192" y="1375231"/>
                  <a:pt x="813071" y="1376612"/>
                  <a:pt x="803046" y="1371600"/>
                </a:cubicBezTo>
                <a:cubicBezTo>
                  <a:pt x="791617" y="1365885"/>
                  <a:pt x="781781" y="1357423"/>
                  <a:pt x="771149" y="1350335"/>
                </a:cubicBezTo>
                <a:cubicBezTo>
                  <a:pt x="764061" y="1339703"/>
                  <a:pt x="759862" y="1326421"/>
                  <a:pt x="749884" y="1318438"/>
                </a:cubicBezTo>
                <a:cubicBezTo>
                  <a:pt x="741132" y="1311437"/>
                  <a:pt x="728288" y="1312220"/>
                  <a:pt x="717986" y="1307805"/>
                </a:cubicBezTo>
                <a:cubicBezTo>
                  <a:pt x="703418" y="1301561"/>
                  <a:pt x="688644" y="1295332"/>
                  <a:pt x="675456" y="1286540"/>
                </a:cubicBezTo>
                <a:cubicBezTo>
                  <a:pt x="634301" y="1259104"/>
                  <a:pt x="676365" y="1267184"/>
                  <a:pt x="622293" y="1244010"/>
                </a:cubicBezTo>
                <a:cubicBezTo>
                  <a:pt x="608862" y="1238254"/>
                  <a:pt x="593940" y="1236921"/>
                  <a:pt x="579763" y="1233377"/>
                </a:cubicBezTo>
                <a:cubicBezTo>
                  <a:pt x="519294" y="1172908"/>
                  <a:pt x="577519" y="1221623"/>
                  <a:pt x="515967" y="1190847"/>
                </a:cubicBezTo>
                <a:cubicBezTo>
                  <a:pt x="472340" y="1169034"/>
                  <a:pt x="495765" y="1174685"/>
                  <a:pt x="462804" y="1148317"/>
                </a:cubicBezTo>
                <a:cubicBezTo>
                  <a:pt x="452826" y="1140334"/>
                  <a:pt x="440458" y="1135542"/>
                  <a:pt x="430907" y="1127052"/>
                </a:cubicBezTo>
                <a:cubicBezTo>
                  <a:pt x="408430" y="1107072"/>
                  <a:pt x="383793" y="1088279"/>
                  <a:pt x="367111" y="1063256"/>
                </a:cubicBezTo>
                <a:cubicBezTo>
                  <a:pt x="352934" y="1041991"/>
                  <a:pt x="347440" y="1010891"/>
                  <a:pt x="324581" y="999461"/>
                </a:cubicBezTo>
                <a:cubicBezTo>
                  <a:pt x="296228" y="985284"/>
                  <a:pt x="265897" y="974515"/>
                  <a:pt x="239521" y="956931"/>
                </a:cubicBezTo>
                <a:cubicBezTo>
                  <a:pt x="198298" y="929448"/>
                  <a:pt x="219746" y="939706"/>
                  <a:pt x="175725" y="925033"/>
                </a:cubicBezTo>
                <a:cubicBezTo>
                  <a:pt x="114918" y="864224"/>
                  <a:pt x="175937" y="918520"/>
                  <a:pt x="101297" y="871870"/>
                </a:cubicBezTo>
                <a:cubicBezTo>
                  <a:pt x="27730" y="825891"/>
                  <a:pt x="89537" y="850228"/>
                  <a:pt x="26870" y="829340"/>
                </a:cubicBezTo>
                <a:cubicBezTo>
                  <a:pt x="0" y="802471"/>
                  <a:pt x="2060" y="818707"/>
                  <a:pt x="5604" y="797442"/>
                </a:cubicBezTo>
                <a:close/>
              </a:path>
            </a:pathLst>
          </a:custGeom>
          <a:solidFill>
            <a:schemeClr val="tx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triped Right Arrow 28"/>
          <p:cNvSpPr/>
          <p:nvPr/>
        </p:nvSpPr>
        <p:spPr>
          <a:xfrm rot="4768311">
            <a:off x="2810721" y="399551"/>
            <a:ext cx="2393709" cy="1500198"/>
          </a:xfrm>
          <a:prstGeom prst="stripedRightArrow">
            <a:avLst/>
          </a:prstGeom>
          <a:solidFill>
            <a:schemeClr val="bg1">
              <a:lumMod val="85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00232" y="5743534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 smtClean="0"/>
              <a:t>13th century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 rot="20991292">
            <a:off x="2327775" y="579642"/>
            <a:ext cx="3322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4400" b="1" dirty="0" smtClean="0"/>
              <a:t>Saxon miners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imthumb.jpg"/>
          <p:cNvPicPr>
            <a:picLocks noGrp="1" noChangeAspect="1"/>
          </p:cNvPicPr>
          <p:nvPr>
            <p:ph idx="1"/>
          </p:nvPr>
        </p:nvPicPr>
        <p:blipFill>
          <a:blip r:embed="rId2"/>
          <a:srcRect r="48750"/>
          <a:stretch>
            <a:fillRect/>
          </a:stretch>
        </p:blipFill>
        <p:spPr>
          <a:xfrm>
            <a:off x="2928926" y="-2540429"/>
            <a:ext cx="6500858" cy="12684601"/>
          </a:xfrm>
        </p:spPr>
      </p:pic>
      <p:pic>
        <p:nvPicPr>
          <p:cNvPr id="6" name="Picture 5" descr="plan-grada-novog-brda-670x445-600x398.jpg"/>
          <p:cNvPicPr>
            <a:picLocks noChangeAspect="1"/>
          </p:cNvPicPr>
          <p:nvPr/>
        </p:nvPicPr>
        <p:blipFill>
          <a:blip r:embed="rId3"/>
          <a:srcRect r="24687" b="20320"/>
          <a:stretch>
            <a:fillRect/>
          </a:stretch>
        </p:blipFill>
        <p:spPr>
          <a:xfrm rot="16200000">
            <a:off x="-1022534" y="1022534"/>
            <a:ext cx="6858000" cy="4812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143040" y="-785842"/>
            <a:ext cx="11930146" cy="8429684"/>
          </a:xfrm>
          <a:prstGeom prst="rect">
            <a:avLst/>
          </a:prstGeom>
          <a:solidFill>
            <a:schemeClr val="tx1">
              <a:lumMod val="95000"/>
              <a:lumOff val="5000"/>
              <a:alpha val="9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hovynz-Nine-Men-s-Morris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4414" y="178920"/>
            <a:ext cx="6429420" cy="6418721"/>
          </a:xfrm>
        </p:spPr>
      </p:pic>
      <p:pic>
        <p:nvPicPr>
          <p:cNvPr id="11" name="Picture 10" descr="silver.jpg"/>
          <p:cNvPicPr>
            <a:picLocks noChangeAspect="1"/>
          </p:cNvPicPr>
          <p:nvPr/>
        </p:nvPicPr>
        <p:blipFill>
          <a:blip r:embed="rId4"/>
          <a:srcRect l="16667" t="9302" r="14815" b="4651"/>
          <a:stretch>
            <a:fillRect/>
          </a:stretch>
        </p:blipFill>
        <p:spPr>
          <a:xfrm>
            <a:off x="3000364" y="1944000"/>
            <a:ext cx="285752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imber-twisted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12586712" flipV="1">
            <a:off x="4955636" y="5188012"/>
            <a:ext cx="5694977" cy="2351507"/>
          </a:xfrm>
          <a:prstGeom prst="rect">
            <a:avLst/>
          </a:prstGeom>
        </p:spPr>
      </p:pic>
      <p:pic>
        <p:nvPicPr>
          <p:cNvPr id="8" name="Picture 7" descr="timber-twisted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8231534" flipV="1">
            <a:off x="4898899" y="-518237"/>
            <a:ext cx="5784608" cy="2388516"/>
          </a:xfrm>
          <a:prstGeom prst="rect">
            <a:avLst/>
          </a:prstGeom>
        </p:spPr>
      </p:pic>
      <p:pic>
        <p:nvPicPr>
          <p:cNvPr id="5" name="Picture 4" descr="timber-twisted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19294393" flipV="1">
            <a:off x="-1664946" y="4753699"/>
            <a:ext cx="5414196" cy="2235570"/>
          </a:xfrm>
          <a:prstGeom prst="rect">
            <a:avLst/>
          </a:prstGeom>
        </p:spPr>
      </p:pic>
      <p:pic>
        <p:nvPicPr>
          <p:cNvPr id="4" name="Picture 3" descr="timber-twisted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1811390" flipV="1">
            <a:off x="-1239475" y="-539598"/>
            <a:ext cx="5258623" cy="217133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143040" y="-785842"/>
            <a:ext cx="11930146" cy="8429684"/>
          </a:xfrm>
          <a:prstGeom prst="rect">
            <a:avLst/>
          </a:prstGeom>
          <a:solidFill>
            <a:schemeClr val="tx1">
              <a:lumMod val="95000"/>
              <a:lumOff val="5000"/>
              <a:alpha val="9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hovynz-Nine-Men-s-Morris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4414" y="178920"/>
            <a:ext cx="6429420" cy="6418721"/>
          </a:xfrm>
        </p:spPr>
      </p:pic>
      <p:pic>
        <p:nvPicPr>
          <p:cNvPr id="10" name="Picture 9" descr="dinar_kralja_dusan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15" y="2214554"/>
            <a:ext cx="2254315" cy="2357454"/>
          </a:xfrm>
          <a:prstGeom prst="rect">
            <a:avLst/>
          </a:prstGeom>
        </p:spPr>
      </p:pic>
      <p:pic>
        <p:nvPicPr>
          <p:cNvPr id="7" name="Picture 6" descr="timber-twisted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12586712" flipV="1">
            <a:off x="4955636" y="5188012"/>
            <a:ext cx="5694977" cy="2351507"/>
          </a:xfrm>
          <a:prstGeom prst="rect">
            <a:avLst/>
          </a:prstGeom>
        </p:spPr>
      </p:pic>
      <p:pic>
        <p:nvPicPr>
          <p:cNvPr id="8" name="Picture 7" descr="timber-twisted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8231534" flipV="1">
            <a:off x="4898899" y="-518237"/>
            <a:ext cx="5784608" cy="2388516"/>
          </a:xfrm>
          <a:prstGeom prst="rect">
            <a:avLst/>
          </a:prstGeom>
        </p:spPr>
      </p:pic>
      <p:pic>
        <p:nvPicPr>
          <p:cNvPr id="5" name="Picture 4" descr="timber-twisted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19294393" flipV="1">
            <a:off x="-1664946" y="4753699"/>
            <a:ext cx="5414196" cy="2235570"/>
          </a:xfrm>
          <a:prstGeom prst="rect">
            <a:avLst/>
          </a:prstGeom>
        </p:spPr>
      </p:pic>
      <p:pic>
        <p:nvPicPr>
          <p:cNvPr id="4" name="Picture 3" descr="timber-twisted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1811390" flipV="1">
            <a:off x="-1239475" y="-539598"/>
            <a:ext cx="5258623" cy="2171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hovynz-Nine-Men-s-Morris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4414" y="178920"/>
            <a:ext cx="6429420" cy="64187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linar-proizvodi-zlatna-pogaca-600x3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828" y="275088"/>
            <a:ext cx="4077486" cy="2582408"/>
          </a:xfrm>
          <a:prstGeom prst="rect">
            <a:avLst/>
          </a:prstGeom>
        </p:spPr>
      </p:pic>
      <p:pic>
        <p:nvPicPr>
          <p:cNvPr id="16" name="Picture 15" descr="Staklena-kupa-Novo-brdo-14-vek-Narodni-muzej-u-Beogradu1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928662" y="4286256"/>
            <a:ext cx="3857652" cy="2125726"/>
          </a:xfrm>
          <a:prstGeom prst="rect">
            <a:avLst/>
          </a:prstGeom>
        </p:spPr>
      </p:pic>
      <p:pic>
        <p:nvPicPr>
          <p:cNvPr id="7" name="Picture 6" descr="1grande_5068.jpg"/>
          <p:cNvPicPr>
            <a:picLocks noChangeAspect="1"/>
          </p:cNvPicPr>
          <p:nvPr/>
        </p:nvPicPr>
        <p:blipFill>
          <a:blip r:embed="rId5" cstate="print">
            <a:extLst/>
          </a:blip>
          <a:srcRect r="44531"/>
          <a:stretch>
            <a:fillRect/>
          </a:stretch>
        </p:blipFill>
        <p:spPr>
          <a:xfrm rot="153685">
            <a:off x="4792410" y="3947269"/>
            <a:ext cx="2927359" cy="3061186"/>
          </a:xfrm>
          <a:prstGeom prst="rect">
            <a:avLst/>
          </a:prstGeom>
        </p:spPr>
      </p:pic>
      <p:pic>
        <p:nvPicPr>
          <p:cNvPr id="13" name="Picture 12" descr="collar_natural_large.jpg"/>
          <p:cNvPicPr>
            <a:picLocks noChangeAspect="1"/>
          </p:cNvPicPr>
          <p:nvPr/>
        </p:nvPicPr>
        <p:blipFill>
          <a:blip r:embed="rId6" cstate="print">
            <a:extLst/>
          </a:blip>
          <a:srcRect l="21875" r="18750"/>
          <a:stretch>
            <a:fillRect/>
          </a:stretch>
        </p:blipFill>
        <p:spPr>
          <a:xfrm rot="2762164">
            <a:off x="4804921" y="-21956"/>
            <a:ext cx="2919258" cy="327694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5984" y="1214422"/>
            <a:ext cx="4286280" cy="4319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e6855409733646db2e91aa6941449e44.jp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2000232" y="3857628"/>
            <a:ext cx="2571768" cy="1658791"/>
          </a:xfrm>
          <a:prstGeom prst="rect">
            <a:avLst/>
          </a:prstGeom>
        </p:spPr>
      </p:pic>
      <p:pic>
        <p:nvPicPr>
          <p:cNvPr id="9" name="Picture 8" descr="yellow9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000628" y="3714752"/>
            <a:ext cx="1714512" cy="1714512"/>
          </a:xfrm>
          <a:prstGeom prst="rect">
            <a:avLst/>
          </a:prstGeom>
        </p:spPr>
      </p:pic>
      <p:pic>
        <p:nvPicPr>
          <p:cNvPr id="15" name="Picture 14" descr="Srednjovekovni-krcag-Lazarev-grad-Narodni-muzej-u-Krusevcu-681x1024.jpg"/>
          <p:cNvPicPr>
            <a:picLocks noChangeAspect="1"/>
          </p:cNvPicPr>
          <p:nvPr/>
        </p:nvPicPr>
        <p:blipFill>
          <a:blip r:embed="rId9" cstate="print">
            <a:extLst/>
          </a:blip>
          <a:srcRect t="9501"/>
          <a:stretch>
            <a:fillRect/>
          </a:stretch>
        </p:blipFill>
        <p:spPr>
          <a:xfrm>
            <a:off x="5000628" y="1200443"/>
            <a:ext cx="1571636" cy="1871367"/>
          </a:xfrm>
          <a:prstGeom prst="rect">
            <a:avLst/>
          </a:prstGeom>
        </p:spPr>
      </p:pic>
      <p:pic>
        <p:nvPicPr>
          <p:cNvPr id="20" name="Picture 19" descr="fisher-140-dressed-small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965671">
            <a:off x="2227514" y="1263302"/>
            <a:ext cx="2099720" cy="1421180"/>
          </a:xfrm>
          <a:prstGeom prst="rect">
            <a:avLst/>
          </a:prstGeom>
        </p:spPr>
      </p:pic>
      <p:pic>
        <p:nvPicPr>
          <p:cNvPr id="18" name="Content Placeholder 5" descr="chovynz-Nine-Men-s-Morris.png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1214414" y="178920"/>
            <a:ext cx="6429420" cy="6418721"/>
          </a:xfrm>
        </p:spPr>
      </p:pic>
      <p:pic>
        <p:nvPicPr>
          <p:cNvPr id="23" name="Picture 22" descr="plan-grada-novog-brda-670x445-600x398.jpg"/>
          <p:cNvPicPr>
            <a:picLocks noChangeAspect="1"/>
          </p:cNvPicPr>
          <p:nvPr/>
        </p:nvPicPr>
        <p:blipFill>
          <a:blip r:embed="rId12"/>
          <a:srcRect l="4062" r="24687" b="7600"/>
          <a:stretch>
            <a:fillRect/>
          </a:stretch>
        </p:blipFill>
        <p:spPr>
          <a:xfrm rot="16200000">
            <a:off x="3204000" y="2160000"/>
            <a:ext cx="2440872" cy="2449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85b71769c1e4b218a8b1bf154f6a204d--religious-icons-orthodox-ico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929322" cy="6867941"/>
          </a:xfrm>
          <a:prstGeom prst="rect">
            <a:avLst/>
          </a:prstGeom>
        </p:spPr>
      </p:pic>
      <p:pic>
        <p:nvPicPr>
          <p:cNvPr id="5" name="Picture 4" descr="Narodna_nosnja_-_Kosovo_i_Metohija_gradjansk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1052039"/>
            <a:ext cx="4404540" cy="5805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thumb (1).jpg"/>
          <p:cNvPicPr>
            <a:picLocks noChangeAspect="1"/>
          </p:cNvPicPr>
          <p:nvPr/>
        </p:nvPicPr>
        <p:blipFill>
          <a:blip r:embed="rId2"/>
          <a:srcRect r="14559"/>
          <a:stretch>
            <a:fillRect/>
          </a:stretch>
        </p:blipFill>
        <p:spPr>
          <a:xfrm>
            <a:off x="0" y="-128047"/>
            <a:ext cx="9143999" cy="7122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xffH58KwDz9hAyA9XXcgXjVH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70" y="-7168"/>
            <a:ext cx="9429816" cy="8722580"/>
          </a:xfrm>
        </p:spPr>
      </p:pic>
      <p:sp>
        <p:nvSpPr>
          <p:cNvPr id="7" name="Freeform 6"/>
          <p:cNvSpPr/>
          <p:nvPr/>
        </p:nvSpPr>
        <p:spPr>
          <a:xfrm>
            <a:off x="2214546" y="1857364"/>
            <a:ext cx="3143272" cy="2000264"/>
          </a:xfrm>
          <a:custGeom>
            <a:avLst/>
            <a:gdLst>
              <a:gd name="connsiteX0" fmla="*/ 5604 w 2988158"/>
              <a:gd name="connsiteY0" fmla="*/ 797442 h 1945758"/>
              <a:gd name="connsiteX1" fmla="*/ 48135 w 2988158"/>
              <a:gd name="connsiteY1" fmla="*/ 701749 h 1945758"/>
              <a:gd name="connsiteX2" fmla="*/ 80032 w 2988158"/>
              <a:gd name="connsiteY2" fmla="*/ 691117 h 1945758"/>
              <a:gd name="connsiteX3" fmla="*/ 154460 w 2988158"/>
              <a:gd name="connsiteY3" fmla="*/ 648586 h 1945758"/>
              <a:gd name="connsiteX4" fmla="*/ 186358 w 2988158"/>
              <a:gd name="connsiteY4" fmla="*/ 637954 h 1945758"/>
              <a:gd name="connsiteX5" fmla="*/ 505335 w 2988158"/>
              <a:gd name="connsiteY5" fmla="*/ 606056 h 1945758"/>
              <a:gd name="connsiteX6" fmla="*/ 558497 w 2988158"/>
              <a:gd name="connsiteY6" fmla="*/ 584791 h 1945758"/>
              <a:gd name="connsiteX7" fmla="*/ 632925 w 2988158"/>
              <a:gd name="connsiteY7" fmla="*/ 552893 h 1945758"/>
              <a:gd name="connsiteX8" fmla="*/ 696721 w 2988158"/>
              <a:gd name="connsiteY8" fmla="*/ 489098 h 1945758"/>
              <a:gd name="connsiteX9" fmla="*/ 749884 w 2988158"/>
              <a:gd name="connsiteY9" fmla="*/ 425303 h 1945758"/>
              <a:gd name="connsiteX10" fmla="*/ 771149 w 2988158"/>
              <a:gd name="connsiteY10" fmla="*/ 393405 h 1945758"/>
              <a:gd name="connsiteX11" fmla="*/ 792414 w 2988158"/>
              <a:gd name="connsiteY11" fmla="*/ 350875 h 1945758"/>
              <a:gd name="connsiteX12" fmla="*/ 824311 w 2988158"/>
              <a:gd name="connsiteY12" fmla="*/ 329610 h 1945758"/>
              <a:gd name="connsiteX13" fmla="*/ 866842 w 2988158"/>
              <a:gd name="connsiteY13" fmla="*/ 287079 h 1945758"/>
              <a:gd name="connsiteX14" fmla="*/ 930637 w 2988158"/>
              <a:gd name="connsiteY14" fmla="*/ 233917 h 1945758"/>
              <a:gd name="connsiteX15" fmla="*/ 930637 w 2988158"/>
              <a:gd name="connsiteY15" fmla="*/ 106326 h 1945758"/>
              <a:gd name="connsiteX16" fmla="*/ 909372 w 2988158"/>
              <a:gd name="connsiteY16" fmla="*/ 74428 h 1945758"/>
              <a:gd name="connsiteX17" fmla="*/ 941270 w 2988158"/>
              <a:gd name="connsiteY17" fmla="*/ 42531 h 1945758"/>
              <a:gd name="connsiteX18" fmla="*/ 1036963 w 2988158"/>
              <a:gd name="connsiteY18" fmla="*/ 10633 h 1945758"/>
              <a:gd name="connsiteX19" fmla="*/ 1111390 w 2988158"/>
              <a:gd name="connsiteY19" fmla="*/ 0 h 1945758"/>
              <a:gd name="connsiteX20" fmla="*/ 1281511 w 2988158"/>
              <a:gd name="connsiteY20" fmla="*/ 10633 h 1945758"/>
              <a:gd name="connsiteX21" fmla="*/ 1313409 w 2988158"/>
              <a:gd name="connsiteY21" fmla="*/ 21265 h 1945758"/>
              <a:gd name="connsiteX22" fmla="*/ 1441000 w 2988158"/>
              <a:gd name="connsiteY22" fmla="*/ 42531 h 1945758"/>
              <a:gd name="connsiteX23" fmla="*/ 1472897 w 2988158"/>
              <a:gd name="connsiteY23" fmla="*/ 53163 h 1945758"/>
              <a:gd name="connsiteX24" fmla="*/ 1557958 w 2988158"/>
              <a:gd name="connsiteY24" fmla="*/ 74428 h 1945758"/>
              <a:gd name="connsiteX25" fmla="*/ 1589856 w 2988158"/>
              <a:gd name="connsiteY25" fmla="*/ 85061 h 1945758"/>
              <a:gd name="connsiteX26" fmla="*/ 1653651 w 2988158"/>
              <a:gd name="connsiteY26" fmla="*/ 127591 h 1945758"/>
              <a:gd name="connsiteX27" fmla="*/ 1749344 w 2988158"/>
              <a:gd name="connsiteY27" fmla="*/ 138224 h 1945758"/>
              <a:gd name="connsiteX28" fmla="*/ 1845037 w 2988158"/>
              <a:gd name="connsiteY28" fmla="*/ 159489 h 1945758"/>
              <a:gd name="connsiteX29" fmla="*/ 1908832 w 2988158"/>
              <a:gd name="connsiteY29" fmla="*/ 170121 h 1945758"/>
              <a:gd name="connsiteX30" fmla="*/ 1940730 w 2988158"/>
              <a:gd name="connsiteY30" fmla="*/ 180754 h 1945758"/>
              <a:gd name="connsiteX31" fmla="*/ 1983260 w 2988158"/>
              <a:gd name="connsiteY31" fmla="*/ 191386 h 1945758"/>
              <a:gd name="connsiteX32" fmla="*/ 2015158 w 2988158"/>
              <a:gd name="connsiteY32" fmla="*/ 212652 h 1945758"/>
              <a:gd name="connsiteX33" fmla="*/ 2057688 w 2988158"/>
              <a:gd name="connsiteY33" fmla="*/ 223284 h 1945758"/>
              <a:gd name="connsiteX34" fmla="*/ 2089586 w 2988158"/>
              <a:gd name="connsiteY34" fmla="*/ 233917 h 1945758"/>
              <a:gd name="connsiteX35" fmla="*/ 2132116 w 2988158"/>
              <a:gd name="connsiteY35" fmla="*/ 244549 h 1945758"/>
              <a:gd name="connsiteX36" fmla="*/ 2195911 w 2988158"/>
              <a:gd name="connsiteY36" fmla="*/ 265814 h 1945758"/>
              <a:gd name="connsiteX37" fmla="*/ 2217177 w 2988158"/>
              <a:gd name="connsiteY37" fmla="*/ 287079 h 1945758"/>
              <a:gd name="connsiteX38" fmla="*/ 2334135 w 2988158"/>
              <a:gd name="connsiteY38" fmla="*/ 308345 h 1945758"/>
              <a:gd name="connsiteX39" fmla="*/ 2429828 w 2988158"/>
              <a:gd name="connsiteY39" fmla="*/ 372140 h 1945758"/>
              <a:gd name="connsiteX40" fmla="*/ 2461725 w 2988158"/>
              <a:gd name="connsiteY40" fmla="*/ 393405 h 1945758"/>
              <a:gd name="connsiteX41" fmla="*/ 2546786 w 2988158"/>
              <a:gd name="connsiteY41" fmla="*/ 446568 h 1945758"/>
              <a:gd name="connsiteX42" fmla="*/ 2578684 w 2988158"/>
              <a:gd name="connsiteY42" fmla="*/ 467833 h 1945758"/>
              <a:gd name="connsiteX43" fmla="*/ 2674377 w 2988158"/>
              <a:gd name="connsiteY43" fmla="*/ 552893 h 1945758"/>
              <a:gd name="connsiteX44" fmla="*/ 2706274 w 2988158"/>
              <a:gd name="connsiteY44" fmla="*/ 563526 h 1945758"/>
              <a:gd name="connsiteX45" fmla="*/ 2759437 w 2988158"/>
              <a:gd name="connsiteY45" fmla="*/ 606056 h 1945758"/>
              <a:gd name="connsiteX46" fmla="*/ 2780702 w 2988158"/>
              <a:gd name="connsiteY46" fmla="*/ 637954 h 1945758"/>
              <a:gd name="connsiteX47" fmla="*/ 2812600 w 2988158"/>
              <a:gd name="connsiteY47" fmla="*/ 669852 h 1945758"/>
              <a:gd name="connsiteX48" fmla="*/ 2833865 w 2988158"/>
              <a:gd name="connsiteY48" fmla="*/ 733647 h 1945758"/>
              <a:gd name="connsiteX49" fmla="*/ 2844497 w 2988158"/>
              <a:gd name="connsiteY49" fmla="*/ 765545 h 1945758"/>
              <a:gd name="connsiteX50" fmla="*/ 2855130 w 2988158"/>
              <a:gd name="connsiteY50" fmla="*/ 818707 h 1945758"/>
              <a:gd name="connsiteX51" fmla="*/ 2887028 w 2988158"/>
              <a:gd name="connsiteY51" fmla="*/ 1063256 h 1945758"/>
              <a:gd name="connsiteX52" fmla="*/ 2908293 w 2988158"/>
              <a:gd name="connsiteY52" fmla="*/ 1105786 h 1945758"/>
              <a:gd name="connsiteX53" fmla="*/ 2940190 w 2988158"/>
              <a:gd name="connsiteY53" fmla="*/ 1127052 h 1945758"/>
              <a:gd name="connsiteX54" fmla="*/ 2961456 w 2988158"/>
              <a:gd name="connsiteY54" fmla="*/ 1148317 h 1945758"/>
              <a:gd name="connsiteX55" fmla="*/ 2982721 w 2988158"/>
              <a:gd name="connsiteY55" fmla="*/ 1212112 h 1945758"/>
              <a:gd name="connsiteX56" fmla="*/ 2929558 w 2988158"/>
              <a:gd name="connsiteY56" fmla="*/ 1318438 h 1945758"/>
              <a:gd name="connsiteX57" fmla="*/ 2876395 w 2988158"/>
              <a:gd name="connsiteY57" fmla="*/ 1382233 h 1945758"/>
              <a:gd name="connsiteX58" fmla="*/ 2812600 w 2988158"/>
              <a:gd name="connsiteY58" fmla="*/ 1424763 h 1945758"/>
              <a:gd name="connsiteX59" fmla="*/ 2770070 w 2988158"/>
              <a:gd name="connsiteY59" fmla="*/ 1456661 h 1945758"/>
              <a:gd name="connsiteX60" fmla="*/ 2716907 w 2988158"/>
              <a:gd name="connsiteY60" fmla="*/ 1499191 h 1945758"/>
              <a:gd name="connsiteX61" fmla="*/ 2674377 w 2988158"/>
              <a:gd name="connsiteY61" fmla="*/ 1520456 h 1945758"/>
              <a:gd name="connsiteX62" fmla="*/ 2642479 w 2988158"/>
              <a:gd name="connsiteY62" fmla="*/ 1552354 h 1945758"/>
              <a:gd name="connsiteX63" fmla="*/ 2578684 w 2988158"/>
              <a:gd name="connsiteY63" fmla="*/ 1594884 h 1945758"/>
              <a:gd name="connsiteX64" fmla="*/ 2546786 w 2988158"/>
              <a:gd name="connsiteY64" fmla="*/ 1616149 h 1945758"/>
              <a:gd name="connsiteX65" fmla="*/ 2482990 w 2988158"/>
              <a:gd name="connsiteY65" fmla="*/ 1637414 h 1945758"/>
              <a:gd name="connsiteX66" fmla="*/ 2451093 w 2988158"/>
              <a:gd name="connsiteY66" fmla="*/ 1658679 h 1945758"/>
              <a:gd name="connsiteX67" fmla="*/ 2387297 w 2988158"/>
              <a:gd name="connsiteY67" fmla="*/ 1722475 h 1945758"/>
              <a:gd name="connsiteX68" fmla="*/ 2355400 w 2988158"/>
              <a:gd name="connsiteY68" fmla="*/ 1733107 h 1945758"/>
              <a:gd name="connsiteX69" fmla="*/ 2280972 w 2988158"/>
              <a:gd name="connsiteY69" fmla="*/ 1796903 h 1945758"/>
              <a:gd name="connsiteX70" fmla="*/ 2206544 w 2988158"/>
              <a:gd name="connsiteY70" fmla="*/ 1818168 h 1945758"/>
              <a:gd name="connsiteX71" fmla="*/ 2068321 w 2988158"/>
              <a:gd name="connsiteY71" fmla="*/ 1807535 h 1945758"/>
              <a:gd name="connsiteX72" fmla="*/ 2036423 w 2988158"/>
              <a:gd name="connsiteY72" fmla="*/ 1796903 h 1945758"/>
              <a:gd name="connsiteX73" fmla="*/ 1940730 w 2988158"/>
              <a:gd name="connsiteY73" fmla="*/ 1722475 h 1945758"/>
              <a:gd name="connsiteX74" fmla="*/ 1898200 w 2988158"/>
              <a:gd name="connsiteY74" fmla="*/ 1658679 h 1945758"/>
              <a:gd name="connsiteX75" fmla="*/ 1866302 w 2988158"/>
              <a:gd name="connsiteY75" fmla="*/ 1637414 h 1945758"/>
              <a:gd name="connsiteX76" fmla="*/ 1685549 w 2988158"/>
              <a:gd name="connsiteY76" fmla="*/ 1648047 h 1945758"/>
              <a:gd name="connsiteX77" fmla="*/ 1643018 w 2988158"/>
              <a:gd name="connsiteY77" fmla="*/ 1679945 h 1945758"/>
              <a:gd name="connsiteX78" fmla="*/ 1579223 w 2988158"/>
              <a:gd name="connsiteY78" fmla="*/ 1733107 h 1945758"/>
              <a:gd name="connsiteX79" fmla="*/ 1568590 w 2988158"/>
              <a:gd name="connsiteY79" fmla="*/ 1765005 h 1945758"/>
              <a:gd name="connsiteX80" fmla="*/ 1547325 w 2988158"/>
              <a:gd name="connsiteY80" fmla="*/ 1796903 h 1945758"/>
              <a:gd name="connsiteX81" fmla="*/ 1515428 w 2988158"/>
              <a:gd name="connsiteY81" fmla="*/ 1935126 h 1945758"/>
              <a:gd name="connsiteX82" fmla="*/ 1483530 w 2988158"/>
              <a:gd name="connsiteY82" fmla="*/ 1945758 h 1945758"/>
              <a:gd name="connsiteX83" fmla="*/ 1419735 w 2988158"/>
              <a:gd name="connsiteY83" fmla="*/ 1903228 h 1945758"/>
              <a:gd name="connsiteX84" fmla="*/ 1387837 w 2988158"/>
              <a:gd name="connsiteY84" fmla="*/ 1871331 h 1945758"/>
              <a:gd name="connsiteX85" fmla="*/ 1345307 w 2988158"/>
              <a:gd name="connsiteY85" fmla="*/ 1860698 h 1945758"/>
              <a:gd name="connsiteX86" fmla="*/ 1281511 w 2988158"/>
              <a:gd name="connsiteY86" fmla="*/ 1828800 h 1945758"/>
              <a:gd name="connsiteX87" fmla="*/ 1217716 w 2988158"/>
              <a:gd name="connsiteY87" fmla="*/ 1796903 h 1945758"/>
              <a:gd name="connsiteX88" fmla="*/ 1164553 w 2988158"/>
              <a:gd name="connsiteY88" fmla="*/ 1733107 h 1945758"/>
              <a:gd name="connsiteX89" fmla="*/ 1143288 w 2988158"/>
              <a:gd name="connsiteY89" fmla="*/ 1658679 h 1945758"/>
              <a:gd name="connsiteX90" fmla="*/ 1122023 w 2988158"/>
              <a:gd name="connsiteY90" fmla="*/ 1626782 h 1945758"/>
              <a:gd name="connsiteX91" fmla="*/ 1090125 w 2988158"/>
              <a:gd name="connsiteY91" fmla="*/ 1562986 h 1945758"/>
              <a:gd name="connsiteX92" fmla="*/ 973167 w 2988158"/>
              <a:gd name="connsiteY92" fmla="*/ 1509824 h 1945758"/>
              <a:gd name="connsiteX93" fmla="*/ 920004 w 2988158"/>
              <a:gd name="connsiteY93" fmla="*/ 1456661 h 1945758"/>
              <a:gd name="connsiteX94" fmla="*/ 856209 w 2988158"/>
              <a:gd name="connsiteY94" fmla="*/ 1414131 h 1945758"/>
              <a:gd name="connsiteX95" fmla="*/ 834944 w 2988158"/>
              <a:gd name="connsiteY95" fmla="*/ 1382233 h 1945758"/>
              <a:gd name="connsiteX96" fmla="*/ 803046 w 2988158"/>
              <a:gd name="connsiteY96" fmla="*/ 1371600 h 1945758"/>
              <a:gd name="connsiteX97" fmla="*/ 771149 w 2988158"/>
              <a:gd name="connsiteY97" fmla="*/ 1350335 h 1945758"/>
              <a:gd name="connsiteX98" fmla="*/ 749884 w 2988158"/>
              <a:gd name="connsiteY98" fmla="*/ 1318438 h 1945758"/>
              <a:gd name="connsiteX99" fmla="*/ 717986 w 2988158"/>
              <a:gd name="connsiteY99" fmla="*/ 1307805 h 1945758"/>
              <a:gd name="connsiteX100" fmla="*/ 675456 w 2988158"/>
              <a:gd name="connsiteY100" fmla="*/ 1286540 h 1945758"/>
              <a:gd name="connsiteX101" fmla="*/ 622293 w 2988158"/>
              <a:gd name="connsiteY101" fmla="*/ 1244010 h 1945758"/>
              <a:gd name="connsiteX102" fmla="*/ 579763 w 2988158"/>
              <a:gd name="connsiteY102" fmla="*/ 1233377 h 1945758"/>
              <a:gd name="connsiteX103" fmla="*/ 515967 w 2988158"/>
              <a:gd name="connsiteY103" fmla="*/ 1190847 h 1945758"/>
              <a:gd name="connsiteX104" fmla="*/ 462804 w 2988158"/>
              <a:gd name="connsiteY104" fmla="*/ 1148317 h 1945758"/>
              <a:gd name="connsiteX105" fmla="*/ 430907 w 2988158"/>
              <a:gd name="connsiteY105" fmla="*/ 1127052 h 1945758"/>
              <a:gd name="connsiteX106" fmla="*/ 367111 w 2988158"/>
              <a:gd name="connsiteY106" fmla="*/ 1063256 h 1945758"/>
              <a:gd name="connsiteX107" fmla="*/ 324581 w 2988158"/>
              <a:gd name="connsiteY107" fmla="*/ 999461 h 1945758"/>
              <a:gd name="connsiteX108" fmla="*/ 239521 w 2988158"/>
              <a:gd name="connsiteY108" fmla="*/ 956931 h 1945758"/>
              <a:gd name="connsiteX109" fmla="*/ 175725 w 2988158"/>
              <a:gd name="connsiteY109" fmla="*/ 925033 h 1945758"/>
              <a:gd name="connsiteX110" fmla="*/ 101297 w 2988158"/>
              <a:gd name="connsiteY110" fmla="*/ 871870 h 1945758"/>
              <a:gd name="connsiteX111" fmla="*/ 26870 w 2988158"/>
              <a:gd name="connsiteY111" fmla="*/ 829340 h 1945758"/>
              <a:gd name="connsiteX112" fmla="*/ 5604 w 2988158"/>
              <a:gd name="connsiteY112" fmla="*/ 797442 h 1945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988158" h="1945758">
                <a:moveTo>
                  <a:pt x="5604" y="797442"/>
                </a:moveTo>
                <a:cubicBezTo>
                  <a:pt x="9148" y="776177"/>
                  <a:pt x="28117" y="730345"/>
                  <a:pt x="48135" y="701749"/>
                </a:cubicBezTo>
                <a:cubicBezTo>
                  <a:pt x="54562" y="692568"/>
                  <a:pt x="69731" y="695532"/>
                  <a:pt x="80032" y="691117"/>
                </a:cubicBezTo>
                <a:cubicBezTo>
                  <a:pt x="210526" y="635192"/>
                  <a:pt x="47673" y="701980"/>
                  <a:pt x="154460" y="648586"/>
                </a:cubicBezTo>
                <a:cubicBezTo>
                  <a:pt x="164484" y="643574"/>
                  <a:pt x="175725" y="641498"/>
                  <a:pt x="186358" y="637954"/>
                </a:cubicBezTo>
                <a:cubicBezTo>
                  <a:pt x="301893" y="560932"/>
                  <a:pt x="175803" y="636950"/>
                  <a:pt x="505335" y="606056"/>
                </a:cubicBezTo>
                <a:cubicBezTo>
                  <a:pt x="524337" y="604274"/>
                  <a:pt x="541056" y="592542"/>
                  <a:pt x="558497" y="584791"/>
                </a:cubicBezTo>
                <a:cubicBezTo>
                  <a:pt x="637331" y="549754"/>
                  <a:pt x="567410" y="574733"/>
                  <a:pt x="632925" y="552893"/>
                </a:cubicBezTo>
                <a:cubicBezTo>
                  <a:pt x="654190" y="531628"/>
                  <a:pt x="687211" y="517628"/>
                  <a:pt x="696721" y="489098"/>
                </a:cubicBezTo>
                <a:cubicBezTo>
                  <a:pt x="712957" y="440388"/>
                  <a:pt x="698387" y="463924"/>
                  <a:pt x="749884" y="425303"/>
                </a:cubicBezTo>
                <a:cubicBezTo>
                  <a:pt x="756972" y="414670"/>
                  <a:pt x="764809" y="404500"/>
                  <a:pt x="771149" y="393405"/>
                </a:cubicBezTo>
                <a:cubicBezTo>
                  <a:pt x="779013" y="379643"/>
                  <a:pt x="782267" y="363051"/>
                  <a:pt x="792414" y="350875"/>
                </a:cubicBezTo>
                <a:cubicBezTo>
                  <a:pt x="800595" y="341058"/>
                  <a:pt x="814609" y="337926"/>
                  <a:pt x="824311" y="329610"/>
                </a:cubicBezTo>
                <a:cubicBezTo>
                  <a:pt x="839534" y="316562"/>
                  <a:pt x="850160" y="298200"/>
                  <a:pt x="866842" y="287079"/>
                </a:cubicBezTo>
                <a:cubicBezTo>
                  <a:pt x="911250" y="257473"/>
                  <a:pt x="889703" y="274850"/>
                  <a:pt x="930637" y="233917"/>
                </a:cubicBezTo>
                <a:cubicBezTo>
                  <a:pt x="954940" y="161007"/>
                  <a:pt x="963041" y="179235"/>
                  <a:pt x="930637" y="106326"/>
                </a:cubicBezTo>
                <a:cubicBezTo>
                  <a:pt x="925447" y="94649"/>
                  <a:pt x="916460" y="85061"/>
                  <a:pt x="909372" y="74428"/>
                </a:cubicBezTo>
                <a:cubicBezTo>
                  <a:pt x="920005" y="63796"/>
                  <a:pt x="929034" y="51271"/>
                  <a:pt x="941270" y="42531"/>
                </a:cubicBezTo>
                <a:cubicBezTo>
                  <a:pt x="973332" y="19629"/>
                  <a:pt x="998622" y="17023"/>
                  <a:pt x="1036963" y="10633"/>
                </a:cubicBezTo>
                <a:cubicBezTo>
                  <a:pt x="1061683" y="6513"/>
                  <a:pt x="1086581" y="3544"/>
                  <a:pt x="1111390" y="0"/>
                </a:cubicBezTo>
                <a:cubicBezTo>
                  <a:pt x="1168097" y="3544"/>
                  <a:pt x="1225006" y="4685"/>
                  <a:pt x="1281511" y="10633"/>
                </a:cubicBezTo>
                <a:cubicBezTo>
                  <a:pt x="1292657" y="11806"/>
                  <a:pt x="1302419" y="19067"/>
                  <a:pt x="1313409" y="21265"/>
                </a:cubicBezTo>
                <a:cubicBezTo>
                  <a:pt x="1355689" y="29721"/>
                  <a:pt x="1400095" y="28897"/>
                  <a:pt x="1441000" y="42531"/>
                </a:cubicBezTo>
                <a:cubicBezTo>
                  <a:pt x="1451632" y="46075"/>
                  <a:pt x="1462084" y="50214"/>
                  <a:pt x="1472897" y="53163"/>
                </a:cubicBezTo>
                <a:cubicBezTo>
                  <a:pt x="1501093" y="60853"/>
                  <a:pt x="1530232" y="65186"/>
                  <a:pt x="1557958" y="74428"/>
                </a:cubicBezTo>
                <a:cubicBezTo>
                  <a:pt x="1568591" y="77972"/>
                  <a:pt x="1580059" y="79618"/>
                  <a:pt x="1589856" y="85061"/>
                </a:cubicBezTo>
                <a:cubicBezTo>
                  <a:pt x="1612197" y="97473"/>
                  <a:pt x="1628250" y="124769"/>
                  <a:pt x="1653651" y="127591"/>
                </a:cubicBezTo>
                <a:cubicBezTo>
                  <a:pt x="1685549" y="131135"/>
                  <a:pt x="1717687" y="132948"/>
                  <a:pt x="1749344" y="138224"/>
                </a:cubicBezTo>
                <a:cubicBezTo>
                  <a:pt x="1781575" y="143596"/>
                  <a:pt x="1812996" y="153081"/>
                  <a:pt x="1845037" y="159489"/>
                </a:cubicBezTo>
                <a:cubicBezTo>
                  <a:pt x="1866177" y="163717"/>
                  <a:pt x="1887567" y="166577"/>
                  <a:pt x="1908832" y="170121"/>
                </a:cubicBezTo>
                <a:cubicBezTo>
                  <a:pt x="1919465" y="173665"/>
                  <a:pt x="1929953" y="177675"/>
                  <a:pt x="1940730" y="180754"/>
                </a:cubicBezTo>
                <a:cubicBezTo>
                  <a:pt x="1954781" y="184768"/>
                  <a:pt x="1969829" y="185630"/>
                  <a:pt x="1983260" y="191386"/>
                </a:cubicBezTo>
                <a:cubicBezTo>
                  <a:pt x="1995006" y="196420"/>
                  <a:pt x="2003412" y="207618"/>
                  <a:pt x="2015158" y="212652"/>
                </a:cubicBezTo>
                <a:cubicBezTo>
                  <a:pt x="2028589" y="218408"/>
                  <a:pt x="2043637" y="219270"/>
                  <a:pt x="2057688" y="223284"/>
                </a:cubicBezTo>
                <a:cubicBezTo>
                  <a:pt x="2068465" y="226363"/>
                  <a:pt x="2078809" y="230838"/>
                  <a:pt x="2089586" y="233917"/>
                </a:cubicBezTo>
                <a:cubicBezTo>
                  <a:pt x="2103637" y="237931"/>
                  <a:pt x="2118119" y="240350"/>
                  <a:pt x="2132116" y="244549"/>
                </a:cubicBezTo>
                <a:cubicBezTo>
                  <a:pt x="2153586" y="250990"/>
                  <a:pt x="2195911" y="265814"/>
                  <a:pt x="2195911" y="265814"/>
                </a:cubicBezTo>
                <a:cubicBezTo>
                  <a:pt x="2203000" y="272902"/>
                  <a:pt x="2208581" y="281921"/>
                  <a:pt x="2217177" y="287079"/>
                </a:cubicBezTo>
                <a:cubicBezTo>
                  <a:pt x="2243058" y="302608"/>
                  <a:pt x="2322403" y="306878"/>
                  <a:pt x="2334135" y="308345"/>
                </a:cubicBezTo>
                <a:lnTo>
                  <a:pt x="2429828" y="372140"/>
                </a:lnTo>
                <a:cubicBezTo>
                  <a:pt x="2440460" y="379228"/>
                  <a:pt x="2450295" y="387690"/>
                  <a:pt x="2461725" y="393405"/>
                </a:cubicBezTo>
                <a:cubicBezTo>
                  <a:pt x="2528338" y="426711"/>
                  <a:pt x="2482372" y="400558"/>
                  <a:pt x="2546786" y="446568"/>
                </a:cubicBezTo>
                <a:cubicBezTo>
                  <a:pt x="2557185" y="453996"/>
                  <a:pt x="2569133" y="459343"/>
                  <a:pt x="2578684" y="467833"/>
                </a:cubicBezTo>
                <a:cubicBezTo>
                  <a:pt x="2614921" y="500043"/>
                  <a:pt x="2633006" y="532207"/>
                  <a:pt x="2674377" y="552893"/>
                </a:cubicBezTo>
                <a:cubicBezTo>
                  <a:pt x="2684401" y="557905"/>
                  <a:pt x="2695642" y="559982"/>
                  <a:pt x="2706274" y="563526"/>
                </a:cubicBezTo>
                <a:cubicBezTo>
                  <a:pt x="2723995" y="577703"/>
                  <a:pt x="2743390" y="590009"/>
                  <a:pt x="2759437" y="606056"/>
                </a:cubicBezTo>
                <a:cubicBezTo>
                  <a:pt x="2768473" y="615092"/>
                  <a:pt x="2772521" y="628137"/>
                  <a:pt x="2780702" y="637954"/>
                </a:cubicBezTo>
                <a:cubicBezTo>
                  <a:pt x="2790328" y="649506"/>
                  <a:pt x="2801967" y="659219"/>
                  <a:pt x="2812600" y="669852"/>
                </a:cubicBezTo>
                <a:lnTo>
                  <a:pt x="2833865" y="733647"/>
                </a:lnTo>
                <a:cubicBezTo>
                  <a:pt x="2837409" y="744280"/>
                  <a:pt x="2842299" y="754555"/>
                  <a:pt x="2844497" y="765545"/>
                </a:cubicBezTo>
                <a:lnTo>
                  <a:pt x="2855130" y="818707"/>
                </a:lnTo>
                <a:cubicBezTo>
                  <a:pt x="2859836" y="898701"/>
                  <a:pt x="2849367" y="987934"/>
                  <a:pt x="2887028" y="1063256"/>
                </a:cubicBezTo>
                <a:cubicBezTo>
                  <a:pt x="2894116" y="1077433"/>
                  <a:pt x="2898146" y="1093610"/>
                  <a:pt x="2908293" y="1105786"/>
                </a:cubicBezTo>
                <a:cubicBezTo>
                  <a:pt x="2916474" y="1115603"/>
                  <a:pt x="2930212" y="1119069"/>
                  <a:pt x="2940190" y="1127052"/>
                </a:cubicBezTo>
                <a:cubicBezTo>
                  <a:pt x="2948018" y="1133314"/>
                  <a:pt x="2954367" y="1141229"/>
                  <a:pt x="2961456" y="1148317"/>
                </a:cubicBezTo>
                <a:cubicBezTo>
                  <a:pt x="2968544" y="1169582"/>
                  <a:pt x="2988158" y="1190366"/>
                  <a:pt x="2982721" y="1212112"/>
                </a:cubicBezTo>
                <a:cubicBezTo>
                  <a:pt x="2965889" y="1279436"/>
                  <a:pt x="2980193" y="1242484"/>
                  <a:pt x="2929558" y="1318438"/>
                </a:cubicBezTo>
                <a:cubicBezTo>
                  <a:pt x="2910657" y="1346790"/>
                  <a:pt x="2904732" y="1360193"/>
                  <a:pt x="2876395" y="1382233"/>
                </a:cubicBezTo>
                <a:cubicBezTo>
                  <a:pt x="2856221" y="1397924"/>
                  <a:pt x="2833046" y="1409428"/>
                  <a:pt x="2812600" y="1424763"/>
                </a:cubicBezTo>
                <a:cubicBezTo>
                  <a:pt x="2798423" y="1435396"/>
                  <a:pt x="2783684" y="1445316"/>
                  <a:pt x="2770070" y="1456661"/>
                </a:cubicBezTo>
                <a:cubicBezTo>
                  <a:pt x="2731969" y="1488412"/>
                  <a:pt x="2767087" y="1470517"/>
                  <a:pt x="2716907" y="1499191"/>
                </a:cubicBezTo>
                <a:cubicBezTo>
                  <a:pt x="2703145" y="1507055"/>
                  <a:pt x="2687275" y="1511243"/>
                  <a:pt x="2674377" y="1520456"/>
                </a:cubicBezTo>
                <a:cubicBezTo>
                  <a:pt x="2662141" y="1529196"/>
                  <a:pt x="2654348" y="1543122"/>
                  <a:pt x="2642479" y="1552354"/>
                </a:cubicBezTo>
                <a:cubicBezTo>
                  <a:pt x="2622305" y="1568045"/>
                  <a:pt x="2599949" y="1580707"/>
                  <a:pt x="2578684" y="1594884"/>
                </a:cubicBezTo>
                <a:cubicBezTo>
                  <a:pt x="2568051" y="1601972"/>
                  <a:pt x="2558909" y="1612108"/>
                  <a:pt x="2546786" y="1616149"/>
                </a:cubicBezTo>
                <a:lnTo>
                  <a:pt x="2482990" y="1637414"/>
                </a:lnTo>
                <a:cubicBezTo>
                  <a:pt x="2472358" y="1644502"/>
                  <a:pt x="2460644" y="1650189"/>
                  <a:pt x="2451093" y="1658679"/>
                </a:cubicBezTo>
                <a:cubicBezTo>
                  <a:pt x="2428616" y="1678659"/>
                  <a:pt x="2415828" y="1712965"/>
                  <a:pt x="2387297" y="1722475"/>
                </a:cubicBezTo>
                <a:lnTo>
                  <a:pt x="2355400" y="1733107"/>
                </a:lnTo>
                <a:cubicBezTo>
                  <a:pt x="2330263" y="1758244"/>
                  <a:pt x="2312797" y="1778718"/>
                  <a:pt x="2280972" y="1796903"/>
                </a:cubicBezTo>
                <a:cubicBezTo>
                  <a:pt x="2269112" y="1803680"/>
                  <a:pt x="2215746" y="1815868"/>
                  <a:pt x="2206544" y="1818168"/>
                </a:cubicBezTo>
                <a:cubicBezTo>
                  <a:pt x="2160470" y="1814624"/>
                  <a:pt x="2114175" y="1813267"/>
                  <a:pt x="2068321" y="1807535"/>
                </a:cubicBezTo>
                <a:cubicBezTo>
                  <a:pt x="2057200" y="1806145"/>
                  <a:pt x="2046220" y="1802346"/>
                  <a:pt x="2036423" y="1796903"/>
                </a:cubicBezTo>
                <a:cubicBezTo>
                  <a:pt x="2004969" y="1779428"/>
                  <a:pt x="1964312" y="1752795"/>
                  <a:pt x="1940730" y="1722475"/>
                </a:cubicBezTo>
                <a:cubicBezTo>
                  <a:pt x="1925039" y="1702301"/>
                  <a:pt x="1919465" y="1672856"/>
                  <a:pt x="1898200" y="1658679"/>
                </a:cubicBezTo>
                <a:lnTo>
                  <a:pt x="1866302" y="1637414"/>
                </a:lnTo>
                <a:cubicBezTo>
                  <a:pt x="1806051" y="1640958"/>
                  <a:pt x="1744838" y="1636754"/>
                  <a:pt x="1685549" y="1648047"/>
                </a:cubicBezTo>
                <a:cubicBezTo>
                  <a:pt x="1668141" y="1651363"/>
                  <a:pt x="1657438" y="1669645"/>
                  <a:pt x="1643018" y="1679945"/>
                </a:cubicBezTo>
                <a:cubicBezTo>
                  <a:pt x="1591209" y="1716952"/>
                  <a:pt x="1628866" y="1683466"/>
                  <a:pt x="1579223" y="1733107"/>
                </a:cubicBezTo>
                <a:cubicBezTo>
                  <a:pt x="1575679" y="1743740"/>
                  <a:pt x="1573602" y="1754980"/>
                  <a:pt x="1568590" y="1765005"/>
                </a:cubicBezTo>
                <a:cubicBezTo>
                  <a:pt x="1562875" y="1776435"/>
                  <a:pt x="1550198" y="1784451"/>
                  <a:pt x="1547325" y="1796903"/>
                </a:cubicBezTo>
                <a:cubicBezTo>
                  <a:pt x="1538983" y="1833051"/>
                  <a:pt x="1555172" y="1903331"/>
                  <a:pt x="1515428" y="1935126"/>
                </a:cubicBezTo>
                <a:cubicBezTo>
                  <a:pt x="1506676" y="1942127"/>
                  <a:pt x="1494163" y="1942214"/>
                  <a:pt x="1483530" y="1945758"/>
                </a:cubicBezTo>
                <a:cubicBezTo>
                  <a:pt x="1462265" y="1931581"/>
                  <a:pt x="1437807" y="1921299"/>
                  <a:pt x="1419735" y="1903228"/>
                </a:cubicBezTo>
                <a:cubicBezTo>
                  <a:pt x="1409102" y="1892596"/>
                  <a:pt x="1400892" y="1878791"/>
                  <a:pt x="1387837" y="1871331"/>
                </a:cubicBezTo>
                <a:cubicBezTo>
                  <a:pt x="1375149" y="1864081"/>
                  <a:pt x="1359484" y="1864242"/>
                  <a:pt x="1345307" y="1860698"/>
                </a:cubicBezTo>
                <a:cubicBezTo>
                  <a:pt x="1253887" y="1799753"/>
                  <a:pt x="1369557" y="1872824"/>
                  <a:pt x="1281511" y="1828800"/>
                </a:cubicBezTo>
                <a:cubicBezTo>
                  <a:pt x="1199073" y="1787580"/>
                  <a:pt x="1297886" y="1823625"/>
                  <a:pt x="1217716" y="1796903"/>
                </a:cubicBezTo>
                <a:cubicBezTo>
                  <a:pt x="1198555" y="1777742"/>
                  <a:pt x="1175655" y="1759013"/>
                  <a:pt x="1164553" y="1733107"/>
                </a:cubicBezTo>
                <a:cubicBezTo>
                  <a:pt x="1144110" y="1685406"/>
                  <a:pt x="1163982" y="1700067"/>
                  <a:pt x="1143288" y="1658679"/>
                </a:cubicBezTo>
                <a:cubicBezTo>
                  <a:pt x="1137573" y="1647250"/>
                  <a:pt x="1127738" y="1638211"/>
                  <a:pt x="1122023" y="1626782"/>
                </a:cubicBezTo>
                <a:cubicBezTo>
                  <a:pt x="1112016" y="1606769"/>
                  <a:pt x="1112285" y="1576836"/>
                  <a:pt x="1090125" y="1562986"/>
                </a:cubicBezTo>
                <a:cubicBezTo>
                  <a:pt x="957448" y="1480062"/>
                  <a:pt x="1090982" y="1604075"/>
                  <a:pt x="973167" y="1509824"/>
                </a:cubicBezTo>
                <a:cubicBezTo>
                  <a:pt x="953597" y="1494168"/>
                  <a:pt x="940856" y="1470562"/>
                  <a:pt x="920004" y="1456661"/>
                </a:cubicBezTo>
                <a:lnTo>
                  <a:pt x="856209" y="1414131"/>
                </a:lnTo>
                <a:cubicBezTo>
                  <a:pt x="849121" y="1403498"/>
                  <a:pt x="844923" y="1390216"/>
                  <a:pt x="834944" y="1382233"/>
                </a:cubicBezTo>
                <a:cubicBezTo>
                  <a:pt x="826192" y="1375231"/>
                  <a:pt x="813071" y="1376612"/>
                  <a:pt x="803046" y="1371600"/>
                </a:cubicBezTo>
                <a:cubicBezTo>
                  <a:pt x="791617" y="1365885"/>
                  <a:pt x="781781" y="1357423"/>
                  <a:pt x="771149" y="1350335"/>
                </a:cubicBezTo>
                <a:cubicBezTo>
                  <a:pt x="764061" y="1339703"/>
                  <a:pt x="759862" y="1326421"/>
                  <a:pt x="749884" y="1318438"/>
                </a:cubicBezTo>
                <a:cubicBezTo>
                  <a:pt x="741132" y="1311437"/>
                  <a:pt x="728288" y="1312220"/>
                  <a:pt x="717986" y="1307805"/>
                </a:cubicBezTo>
                <a:cubicBezTo>
                  <a:pt x="703418" y="1301561"/>
                  <a:pt x="688644" y="1295332"/>
                  <a:pt x="675456" y="1286540"/>
                </a:cubicBezTo>
                <a:cubicBezTo>
                  <a:pt x="634301" y="1259104"/>
                  <a:pt x="676365" y="1267184"/>
                  <a:pt x="622293" y="1244010"/>
                </a:cubicBezTo>
                <a:cubicBezTo>
                  <a:pt x="608862" y="1238254"/>
                  <a:pt x="593940" y="1236921"/>
                  <a:pt x="579763" y="1233377"/>
                </a:cubicBezTo>
                <a:cubicBezTo>
                  <a:pt x="519294" y="1172908"/>
                  <a:pt x="577519" y="1221623"/>
                  <a:pt x="515967" y="1190847"/>
                </a:cubicBezTo>
                <a:cubicBezTo>
                  <a:pt x="472340" y="1169034"/>
                  <a:pt x="495765" y="1174685"/>
                  <a:pt x="462804" y="1148317"/>
                </a:cubicBezTo>
                <a:cubicBezTo>
                  <a:pt x="452826" y="1140334"/>
                  <a:pt x="440458" y="1135542"/>
                  <a:pt x="430907" y="1127052"/>
                </a:cubicBezTo>
                <a:cubicBezTo>
                  <a:pt x="408430" y="1107072"/>
                  <a:pt x="383793" y="1088279"/>
                  <a:pt x="367111" y="1063256"/>
                </a:cubicBezTo>
                <a:cubicBezTo>
                  <a:pt x="352934" y="1041991"/>
                  <a:pt x="347440" y="1010891"/>
                  <a:pt x="324581" y="999461"/>
                </a:cubicBezTo>
                <a:cubicBezTo>
                  <a:pt x="296228" y="985284"/>
                  <a:pt x="265897" y="974515"/>
                  <a:pt x="239521" y="956931"/>
                </a:cubicBezTo>
                <a:cubicBezTo>
                  <a:pt x="198298" y="929448"/>
                  <a:pt x="219746" y="939706"/>
                  <a:pt x="175725" y="925033"/>
                </a:cubicBezTo>
                <a:cubicBezTo>
                  <a:pt x="114918" y="864224"/>
                  <a:pt x="175937" y="918520"/>
                  <a:pt x="101297" y="871870"/>
                </a:cubicBezTo>
                <a:cubicBezTo>
                  <a:pt x="27730" y="825891"/>
                  <a:pt x="89537" y="850228"/>
                  <a:pt x="26870" y="829340"/>
                </a:cubicBezTo>
                <a:cubicBezTo>
                  <a:pt x="0" y="802471"/>
                  <a:pt x="2060" y="818707"/>
                  <a:pt x="5604" y="797442"/>
                </a:cubicBezTo>
                <a:close/>
              </a:path>
            </a:pathLst>
          </a:custGeom>
          <a:solidFill>
            <a:schemeClr val="tx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r-Cyrl-RS" sz="4800" b="1" dirty="0" smtClean="0"/>
              <a:t>Владислав Граматик</a:t>
            </a:r>
            <a:endParaRPr lang="sr-Latn-RS" sz="4800" b="1" dirty="0" smtClean="0"/>
          </a:p>
          <a:p>
            <a:pPr algn="ctr">
              <a:buNone/>
            </a:pPr>
            <a:endParaRPr lang="sr-Latn-RS" sz="4800" b="1" dirty="0"/>
          </a:p>
          <a:p>
            <a:pPr algn="ctr">
              <a:buNone/>
            </a:pPr>
            <a:r>
              <a:rPr lang="el-GR" sz="4800" b="1" dirty="0" smtClean="0"/>
              <a:t>Δημήτριος Καντακουζηνός</a:t>
            </a:r>
            <a:endParaRPr lang="sr-Cyrl-RS" sz="4800" b="1" dirty="0" smtClean="0"/>
          </a:p>
          <a:p>
            <a:pPr algn="ctr">
              <a:buNone/>
            </a:pPr>
            <a:endParaRPr lang="sr-Cyrl-RS" sz="4800" b="1" dirty="0"/>
          </a:p>
          <a:p>
            <a:pPr algn="ctr">
              <a:buNone/>
            </a:pPr>
            <a:r>
              <a:rPr lang="sr-Latn-RS" sz="4800" b="1" dirty="0" smtClean="0"/>
              <a:t>Martin Segon</a:t>
            </a:r>
            <a:endParaRPr lang="en-US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Borrowed</a:t>
            </a:r>
            <a:r>
              <a:rPr lang="sr-Latn-RS" b="1" dirty="0" smtClean="0"/>
              <a:t> words </a:t>
            </a:r>
            <a:br>
              <a:rPr lang="sr-Latn-RS" b="1" dirty="0" smtClean="0"/>
            </a:br>
            <a:r>
              <a:rPr lang="sr-Latn-RS" b="1" dirty="0" smtClean="0"/>
              <a:t>in Turkish from Serbian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490" y="1571613"/>
            <a:ext cx="8229600" cy="507209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r-Latn-RS" b="1" i="1" dirty="0" smtClean="0"/>
              <a:t> Pekić </a:t>
            </a:r>
            <a:r>
              <a:rPr lang="en-US" b="1" i="1" dirty="0" smtClean="0"/>
              <a:t>“ defeated nation continues to exist as an undercurrent of the winner’s tissue “</a:t>
            </a:r>
            <a:endParaRPr lang="sr-Latn-RS" b="1" i="1" dirty="0" smtClean="0"/>
          </a:p>
          <a:p>
            <a:pPr marL="0" indent="0">
              <a:buNone/>
            </a:pPr>
            <a:endParaRPr lang="sr-Latn-RS" b="1" i="1" dirty="0"/>
          </a:p>
          <a:p>
            <a:pPr marL="0" indent="0">
              <a:buNone/>
            </a:pPr>
            <a:r>
              <a:rPr lang="sr-Latn-RS" b="1" i="1" dirty="0" smtClean="0"/>
              <a:t>      </a:t>
            </a:r>
            <a:endParaRPr lang="sr-Latn-RS" dirty="0" smtClean="0"/>
          </a:p>
          <a:p>
            <a:r>
              <a:rPr lang="vi-VN" b="1" i="1" dirty="0"/>
              <a:t> </a:t>
            </a:r>
            <a:r>
              <a:rPr lang="vi-VN" b="1" i="1" dirty="0" smtClean="0"/>
              <a:t>kutla</a:t>
            </a:r>
            <a:r>
              <a:rPr lang="sr-Latn-RS" b="1" i="1" dirty="0" smtClean="0"/>
              <a:t>, </a:t>
            </a:r>
            <a:r>
              <a:rPr lang="vi-VN" b="1" i="1" dirty="0"/>
              <a:t>čistilac, čistilja, digalj, hodica, kolo</a:t>
            </a:r>
            <a:r>
              <a:rPr lang="vi-VN" dirty="0"/>
              <a:t> </a:t>
            </a:r>
            <a:r>
              <a:rPr lang="vi-VN" b="1" i="1" dirty="0"/>
              <a:t> </a:t>
            </a:r>
            <a:endParaRPr lang="sr-Latn-RS" b="1" i="1" dirty="0" smtClean="0"/>
          </a:p>
          <a:p>
            <a:r>
              <a:rPr lang="vi-VN" dirty="0"/>
              <a:t> </a:t>
            </a:r>
            <a:r>
              <a:rPr lang="vi-VN" b="1" i="1" dirty="0"/>
              <a:t>mešajac, nabijač, otučine</a:t>
            </a:r>
            <a:r>
              <a:rPr lang="vi-VN" dirty="0"/>
              <a:t> </a:t>
            </a:r>
            <a:endParaRPr lang="sr-Latn-RS" dirty="0" smtClean="0"/>
          </a:p>
          <a:p>
            <a:r>
              <a:rPr lang="vi-VN" b="1" dirty="0"/>
              <a:t> </a:t>
            </a:r>
            <a:r>
              <a:rPr lang="vi-VN" b="1" i="1" dirty="0"/>
              <a:t>plakaonica, pogađaj, polovnik, pravac</a:t>
            </a:r>
            <a:r>
              <a:rPr lang="vi-VN" b="1" dirty="0"/>
              <a:t> </a:t>
            </a:r>
            <a:endParaRPr lang="sr-Latn-RS" b="1" dirty="0" smtClean="0"/>
          </a:p>
          <a:p>
            <a:r>
              <a:rPr lang="vi-VN" dirty="0"/>
              <a:t> </a:t>
            </a:r>
            <a:r>
              <a:rPr lang="vi-VN" b="1" i="1" dirty="0"/>
              <a:t>pravcar, prečac, preuzboj, proboj, rudnica</a:t>
            </a:r>
            <a:r>
              <a:rPr lang="vi-VN" dirty="0"/>
              <a:t> </a:t>
            </a:r>
            <a:endParaRPr lang="sr-Latn-RS" dirty="0" smtClean="0"/>
          </a:p>
          <a:p>
            <a:r>
              <a:rPr lang="vi-VN" b="1" i="1" dirty="0"/>
              <a:t> rupnik</a:t>
            </a:r>
            <a:r>
              <a:rPr lang="vi-VN" dirty="0"/>
              <a:t> </a:t>
            </a:r>
            <a:endParaRPr lang="sr-Latn-RS" dirty="0" smtClean="0"/>
          </a:p>
          <a:p>
            <a:r>
              <a:rPr lang="vi-VN" b="1" i="1" dirty="0"/>
              <a:t> samokov, sinjac </a:t>
            </a:r>
            <a:endParaRPr lang="sr-Latn-RS" dirty="0" smtClean="0"/>
          </a:p>
          <a:p>
            <a:r>
              <a:rPr lang="vi-VN" b="1" i="1" dirty="0"/>
              <a:t> tarač </a:t>
            </a:r>
            <a:r>
              <a:rPr lang="en-US" b="1" i="1" dirty="0" smtClean="0"/>
              <a:t>, </a:t>
            </a:r>
            <a:r>
              <a:rPr lang="vi-VN" b="1" i="1" dirty="0"/>
              <a:t>ubaština</a:t>
            </a:r>
            <a:r>
              <a:rPr lang="vi-VN" dirty="0"/>
              <a:t> </a:t>
            </a:r>
            <a:endParaRPr lang="sr-Latn-RS" dirty="0" smtClean="0"/>
          </a:p>
          <a:p>
            <a:r>
              <a:rPr lang="vi-VN" b="1" i="1" dirty="0"/>
              <a:t> uzboj</a:t>
            </a:r>
            <a:r>
              <a:rPr lang="vi-VN" dirty="0"/>
              <a:t> </a:t>
            </a:r>
            <a:endParaRPr lang="sr-Latn-RS" dirty="0"/>
          </a:p>
          <a:p>
            <a:r>
              <a:rPr lang="vi-VN" dirty="0"/>
              <a:t> </a:t>
            </a:r>
            <a:r>
              <a:rPr lang="vi-VN" b="1" i="1" dirty="0"/>
              <a:t>uzbojnik, viganj</a:t>
            </a:r>
            <a:r>
              <a:rPr lang="vi-VN" dirty="0"/>
              <a:t> </a:t>
            </a:r>
            <a:endParaRPr lang="sr-Latn-RS" dirty="0" smtClean="0"/>
          </a:p>
          <a:p>
            <a:r>
              <a:rPr lang="vi-VN" b="1" i="1" dirty="0"/>
              <a:t> vučilac</a:t>
            </a:r>
            <a:r>
              <a:rPr lang="vi-VN" dirty="0"/>
              <a:t> </a:t>
            </a:r>
            <a:endParaRPr lang="sr-Latn-RS" dirty="0" smtClean="0"/>
          </a:p>
          <a:p>
            <a:r>
              <a:rPr lang="vi-VN" dirty="0"/>
              <a:t> </a:t>
            </a:r>
            <a:r>
              <a:rPr lang="vi-VN" b="1" i="1" dirty="0"/>
              <a:t>začeljak, zakon</a:t>
            </a:r>
            <a:r>
              <a:rPr lang="vi-VN" dirty="0"/>
              <a:t> 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5400000">
            <a:off x="5491799" y="3920171"/>
            <a:ext cx="58579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8800" b="1" dirty="0" smtClean="0">
                <a:solidFill>
                  <a:srgbClr val="C00000"/>
                </a:solidFill>
              </a:rPr>
              <a:t>MINING</a:t>
            </a:r>
            <a:endParaRPr lang="en-US" sz="8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28660" y="2260623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sr-Latn-RS" b="1" i="1" dirty="0" smtClean="0"/>
              <a:t>  </a:t>
            </a:r>
            <a:r>
              <a:rPr lang="vi-VN" b="1" i="1" dirty="0" smtClean="0"/>
              <a:t>kožuhar, grnčar, brodar, brveničar, peradar, rešetar, šivac, vlačar, vodeničar, svirac, kokošar, vodar, pekarica, kruhar, ponesar, travar, svećar, kamenar, smrećar, leskovar, krečar, orač, pisar, pudar, pop, glumac...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71470" y="1428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Latn-RS" b="1" dirty="0" smtClean="0"/>
              <a:t>Loan words </a:t>
            </a:r>
            <a:br>
              <a:rPr lang="sr-Latn-RS" b="1" dirty="0" smtClean="0"/>
            </a:br>
            <a:r>
              <a:rPr lang="sr-Latn-RS" b="1" dirty="0" smtClean="0"/>
              <a:t>in Turkish from Serbian/Slavic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4634523" y="3186038"/>
            <a:ext cx="7572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O</a:t>
            </a:r>
            <a:r>
              <a:rPr lang="sr-Latn-RS" sz="7200" b="1" dirty="0" smtClean="0">
                <a:solidFill>
                  <a:srgbClr val="C00000"/>
                </a:solidFill>
              </a:rPr>
              <a:t>THER TRADES</a:t>
            </a:r>
            <a:endParaRPr lang="en-US" sz="7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5720" y="285728"/>
            <a:ext cx="8643998" cy="6286544"/>
          </a:xfrm>
          <a:prstGeom prst="roundRect">
            <a:avLst/>
          </a:pr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57290" y="571480"/>
            <a:ext cx="650085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6200" b="1" dirty="0" smtClean="0"/>
              <a:t>Нови Сад</a:t>
            </a:r>
          </a:p>
          <a:p>
            <a:pPr algn="ctr"/>
            <a:r>
              <a:rPr lang="en-US" sz="6200" b="1" dirty="0" err="1" smtClean="0"/>
              <a:t>Újvidék</a:t>
            </a:r>
            <a:endParaRPr lang="sr-Latn-RS" sz="6200" b="1" dirty="0" smtClean="0"/>
          </a:p>
          <a:p>
            <a:pPr algn="ctr"/>
            <a:r>
              <a:rPr lang="en-US" sz="6200" b="1" dirty="0" err="1" smtClean="0"/>
              <a:t>Nový</a:t>
            </a:r>
            <a:r>
              <a:rPr lang="en-US" sz="6200" b="1" dirty="0" smtClean="0"/>
              <a:t> Sad</a:t>
            </a:r>
            <a:endParaRPr lang="sr-Latn-RS" sz="6200" b="1" dirty="0" smtClean="0"/>
          </a:p>
          <a:p>
            <a:pPr algn="ctr"/>
            <a:r>
              <a:rPr lang="sr-Latn-RS" sz="6200" b="1" dirty="0" smtClean="0"/>
              <a:t>Novi Sad</a:t>
            </a:r>
          </a:p>
          <a:p>
            <a:pPr algn="ctr"/>
            <a:r>
              <a:rPr lang="sr-Latn-RS" sz="6200" b="1" dirty="0" smtClean="0"/>
              <a:t>Neusatz</a:t>
            </a:r>
          </a:p>
          <a:p>
            <a:pPr algn="ctr"/>
            <a:r>
              <a:rPr lang="sr-Latn-RS" sz="6200" b="1" dirty="0" smtClean="0"/>
              <a:t>Neoplanta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sm_Liver-NoviSad_62865b3135.jpg"/>
          <p:cNvPicPr>
            <a:picLocks noChangeAspect="1"/>
          </p:cNvPicPr>
          <p:nvPr/>
        </p:nvPicPr>
        <p:blipFill>
          <a:blip r:embed="rId2" cstate="print"/>
          <a:srcRect l="33213" r="30243"/>
          <a:stretch>
            <a:fillRect/>
          </a:stretch>
        </p:blipFill>
        <p:spPr>
          <a:xfrm>
            <a:off x="-32" y="-24"/>
            <a:ext cx="2219014" cy="364331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rot="5400000">
            <a:off x="428620" y="3429000"/>
            <a:ext cx="6858000" cy="158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4192" t="9948" r="52591" b="46302"/>
          <a:stretch>
            <a:fillRect/>
          </a:stretch>
        </p:blipFill>
        <p:spPr bwMode="auto">
          <a:xfrm>
            <a:off x="3714744" y="-96524"/>
            <a:ext cx="5572164" cy="376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Content Placeholder 7" descr="Petrovaradin.hagyu.jpg"/>
          <p:cNvPicPr>
            <a:picLocks noChangeAspect="1"/>
          </p:cNvPicPr>
          <p:nvPr/>
        </p:nvPicPr>
        <p:blipFill>
          <a:blip r:embed="rId4" cstate="print"/>
          <a:srcRect b="4348"/>
          <a:stretch>
            <a:fillRect/>
          </a:stretch>
        </p:blipFill>
        <p:spPr>
          <a:xfrm>
            <a:off x="2412000" y="214290"/>
            <a:ext cx="1071570" cy="1482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zastava-novi-sad-690x459.jpg"/>
          <p:cNvPicPr>
            <a:picLocks noChangeAspect="1"/>
          </p:cNvPicPr>
          <p:nvPr/>
        </p:nvPicPr>
        <p:blipFill>
          <a:blip r:embed="rId5" cstate="print"/>
          <a:srcRect l="23913" r="23913"/>
          <a:stretch>
            <a:fillRect/>
          </a:stretch>
        </p:blipFill>
        <p:spPr>
          <a:xfrm>
            <a:off x="2376000" y="1971675"/>
            <a:ext cx="1143008" cy="145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Connector 12"/>
          <p:cNvCxnSpPr/>
          <p:nvPr/>
        </p:nvCxnSpPr>
        <p:spPr>
          <a:xfrm rot="10800000">
            <a:off x="-142908" y="3643314"/>
            <a:ext cx="11144296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3" descr="mostovi-1.jpg"/>
          <p:cNvPicPr>
            <a:picLocks noChangeAspect="1"/>
          </p:cNvPicPr>
          <p:nvPr/>
        </p:nvPicPr>
        <p:blipFill>
          <a:blip r:embed="rId6"/>
          <a:srcRect l="49219" t="36719" b="25782"/>
          <a:stretch>
            <a:fillRect/>
          </a:stretch>
        </p:blipFill>
        <p:spPr>
          <a:xfrm>
            <a:off x="4500562" y="3786246"/>
            <a:ext cx="4643470" cy="34289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28794" y="5929330"/>
            <a:ext cx="71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European Capital of Culture</a:t>
            </a:r>
            <a:endParaRPr lang="en-US" sz="4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428660" y="4143436"/>
            <a:ext cx="4786346" cy="1934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7000"/>
              </a:lnSpc>
            </a:pPr>
            <a:r>
              <a:rPr lang="sr-Latn-RS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NEW</a:t>
            </a:r>
          </a:p>
          <a:p>
            <a:pPr algn="r">
              <a:lnSpc>
                <a:spcPts val="7000"/>
              </a:lnSpc>
            </a:pPr>
            <a:r>
              <a:rPr lang="sr-Latn-RS" sz="8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BRIDGES</a:t>
            </a:r>
            <a:endParaRPr lang="en-US" sz="8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://www.designed.rs/files/designed_users/211/09VcmAMkEAeHbYb6U5ogb0Z2vSm_qN0JqrfBf52YNOk,PZyLy7QYRQM6AWEiAuvmqbntg3vy92NqMPdFGS3ZquQ,BffwPuScQaxpaEWAAD8KUVLnM1Q6jPDyVUCjPBGv7uM,1HA-pK0-AgDMWXLkIO-6IMhCZVjiPsFsHN5mPDuGdB4.jpg"/>
          <p:cNvPicPr>
            <a:picLocks noChangeAspect="1" noChangeArrowheads="1"/>
          </p:cNvPicPr>
          <p:nvPr/>
        </p:nvPicPr>
        <p:blipFill>
          <a:blip r:embed="rId2"/>
          <a:srcRect b="15419"/>
          <a:stretch>
            <a:fillRect/>
          </a:stretch>
        </p:blipFill>
        <p:spPr bwMode="auto">
          <a:xfrm>
            <a:off x="5572132" y="-71462"/>
            <a:ext cx="6232525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 descr="univerzitet novi sad"/>
          <p:cNvPicPr>
            <a:picLocks noChangeAspect="1" noChangeArrowheads="1"/>
          </p:cNvPicPr>
          <p:nvPr/>
        </p:nvPicPr>
        <p:blipFill>
          <a:blip r:embed="rId3"/>
          <a:srcRect r="26190"/>
          <a:stretch>
            <a:fillRect/>
          </a:stretch>
        </p:blipFill>
        <p:spPr bwMode="auto">
          <a:xfrm>
            <a:off x="6429388" y="3429000"/>
            <a:ext cx="3357586" cy="3842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7" name="Straight Connector 46"/>
          <p:cNvCxnSpPr/>
          <p:nvPr/>
        </p:nvCxnSpPr>
        <p:spPr>
          <a:xfrm flipH="1" flipV="1">
            <a:off x="6572264" y="3429000"/>
            <a:ext cx="2736304" cy="158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-1571668" y="-1428784"/>
            <a:ext cx="9600052" cy="96120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4" name="Content Placeholder 3" descr="g12.pn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biLevel thresh="50000"/>
          </a:blip>
          <a:stretch>
            <a:fillRect/>
          </a:stretch>
        </p:blipFill>
        <p:spPr>
          <a:xfrm>
            <a:off x="1780236" y="1916832"/>
            <a:ext cx="2928958" cy="2917736"/>
          </a:xfrm>
        </p:spPr>
      </p:pic>
      <p:sp>
        <p:nvSpPr>
          <p:cNvPr id="28" name="Rectangle 27"/>
          <p:cNvSpPr/>
          <p:nvPr/>
        </p:nvSpPr>
        <p:spPr>
          <a:xfrm>
            <a:off x="804278" y="2996952"/>
            <a:ext cx="767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400" b="1" dirty="0" smtClean="0"/>
              <a:t>LAW</a:t>
            </a:r>
            <a:endParaRPr lang="sr-Latn-RS" sz="2400" b="1" dirty="0"/>
          </a:p>
        </p:txBody>
      </p:sp>
      <p:sp>
        <p:nvSpPr>
          <p:cNvPr id="29" name="Rectangle 28"/>
          <p:cNvSpPr/>
          <p:nvPr/>
        </p:nvSpPr>
        <p:spPr>
          <a:xfrm rot="1738288">
            <a:off x="254740" y="1970906"/>
            <a:ext cx="1665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400" b="1" dirty="0" smtClean="0"/>
              <a:t>PHILOSOHY</a:t>
            </a:r>
            <a:endParaRPr lang="sr-Latn-RS" sz="2400" b="1" dirty="0"/>
          </a:p>
        </p:txBody>
      </p:sp>
      <p:sp>
        <p:nvSpPr>
          <p:cNvPr id="30" name="Rectangle 29"/>
          <p:cNvSpPr/>
          <p:nvPr/>
        </p:nvSpPr>
        <p:spPr>
          <a:xfrm rot="20263154">
            <a:off x="246615" y="3977761"/>
            <a:ext cx="1478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400" b="1" dirty="0" smtClean="0"/>
              <a:t>MEDICINE</a:t>
            </a:r>
            <a:endParaRPr lang="sr-Latn-RS" sz="2400" b="1" dirty="0"/>
          </a:p>
        </p:txBody>
      </p:sp>
      <p:sp>
        <p:nvSpPr>
          <p:cNvPr id="31" name="Rectangle 30"/>
          <p:cNvSpPr/>
          <p:nvPr/>
        </p:nvSpPr>
        <p:spPr>
          <a:xfrm rot="19797685">
            <a:off x="4606362" y="1696885"/>
            <a:ext cx="2060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smtClean="0"/>
              <a:t>ARTS</a:t>
            </a:r>
            <a:endParaRPr lang="sr-Latn-RS" sz="2400" b="1" dirty="0"/>
          </a:p>
        </p:txBody>
      </p:sp>
      <p:sp>
        <p:nvSpPr>
          <p:cNvPr id="32" name="Rectangle 31"/>
          <p:cNvSpPr/>
          <p:nvPr/>
        </p:nvSpPr>
        <p:spPr>
          <a:xfrm rot="4301308">
            <a:off x="1445269" y="677189"/>
            <a:ext cx="1935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400" b="1" dirty="0" smtClean="0"/>
              <a:t>TECHNOLOGY</a:t>
            </a:r>
            <a:endParaRPr lang="sr-Latn-RS" sz="2400" b="1" dirty="0"/>
          </a:p>
        </p:txBody>
      </p:sp>
      <p:sp>
        <p:nvSpPr>
          <p:cNvPr id="33" name="Rectangle 32"/>
          <p:cNvSpPr/>
          <p:nvPr/>
        </p:nvSpPr>
        <p:spPr>
          <a:xfrm rot="18727360">
            <a:off x="-289025" y="5397383"/>
            <a:ext cx="28641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r-Latn-RS" sz="2400" b="1" dirty="0" smtClean="0"/>
              <a:t>TECHNICAL SCIENCES</a:t>
            </a:r>
            <a:endParaRPr lang="sr-Latn-RS" sz="2400" b="1" dirty="0"/>
          </a:p>
        </p:txBody>
      </p:sp>
      <p:sp>
        <p:nvSpPr>
          <p:cNvPr id="2" name="Oval 1"/>
          <p:cNvSpPr/>
          <p:nvPr/>
        </p:nvSpPr>
        <p:spPr>
          <a:xfrm>
            <a:off x="1469507" y="1581988"/>
            <a:ext cx="3606549" cy="3575204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35" name="Rectangle 34"/>
          <p:cNvSpPr/>
          <p:nvPr/>
        </p:nvSpPr>
        <p:spPr>
          <a:xfrm rot="17239209">
            <a:off x="1492828" y="5438797"/>
            <a:ext cx="19009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r-Latn-RS" sz="2400" b="1" dirty="0" smtClean="0"/>
              <a:t>ECONOMY</a:t>
            </a:r>
            <a:endParaRPr lang="sr-Latn-RS" sz="2400" b="1" dirty="0"/>
          </a:p>
          <a:p>
            <a:pPr algn="r"/>
            <a:r>
              <a:rPr lang="sr-Latn-RS" sz="2400" b="1" dirty="0" smtClean="0"/>
              <a:t>IN SUBOTICA</a:t>
            </a:r>
            <a:endParaRPr lang="sr-Latn-RS" sz="2400" b="1" dirty="0"/>
          </a:p>
        </p:txBody>
      </p:sp>
      <p:sp>
        <p:nvSpPr>
          <p:cNvPr id="36" name="Rectangle 35"/>
          <p:cNvSpPr/>
          <p:nvPr/>
        </p:nvSpPr>
        <p:spPr>
          <a:xfrm rot="16552458">
            <a:off x="2468576" y="285528"/>
            <a:ext cx="19858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smtClean="0"/>
              <a:t>EDUCATION</a:t>
            </a:r>
          </a:p>
          <a:p>
            <a:r>
              <a:rPr lang="sr-Latn-RS" sz="2400" b="1" dirty="0" smtClean="0"/>
              <a:t>IN SUBOTICA</a:t>
            </a:r>
            <a:endParaRPr lang="sr-Latn-RS" sz="2400" b="1" dirty="0"/>
          </a:p>
        </p:txBody>
      </p:sp>
      <p:sp>
        <p:nvSpPr>
          <p:cNvPr id="37" name="Rectangle 36"/>
          <p:cNvSpPr/>
          <p:nvPr/>
        </p:nvSpPr>
        <p:spPr>
          <a:xfrm rot="4853498">
            <a:off x="2733797" y="5544170"/>
            <a:ext cx="18945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smtClean="0"/>
              <a:t>EDUCATION</a:t>
            </a:r>
            <a:endParaRPr lang="sr-Latn-RS" sz="2400" b="1" dirty="0"/>
          </a:p>
          <a:p>
            <a:r>
              <a:rPr lang="sr-Latn-RS" sz="2400" b="1" dirty="0" smtClean="0"/>
              <a:t>IN  SOMBOR</a:t>
            </a:r>
            <a:endParaRPr lang="sr-Latn-RS" sz="2400" b="1" dirty="0"/>
          </a:p>
        </p:txBody>
      </p:sp>
      <p:sp>
        <p:nvSpPr>
          <p:cNvPr id="38" name="Rectangle 37"/>
          <p:cNvSpPr/>
          <p:nvPr/>
        </p:nvSpPr>
        <p:spPr>
          <a:xfrm rot="18114784">
            <a:off x="3686523" y="537734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smtClean="0"/>
              <a:t>TECHNICAL </a:t>
            </a:r>
          </a:p>
          <a:p>
            <a:r>
              <a:rPr lang="sr-Latn-RS" sz="2400" b="1" dirty="0" smtClean="0"/>
              <a:t>IN ZRENJANIN</a:t>
            </a:r>
            <a:endParaRPr lang="sr-Latn-RS" sz="2400" b="1" dirty="0"/>
          </a:p>
        </p:txBody>
      </p:sp>
      <p:sp>
        <p:nvSpPr>
          <p:cNvPr id="39" name="Rectangle 38"/>
          <p:cNvSpPr/>
          <p:nvPr/>
        </p:nvSpPr>
        <p:spPr>
          <a:xfrm rot="3016299">
            <a:off x="3980579" y="5078211"/>
            <a:ext cx="21621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smtClean="0"/>
              <a:t>CIVIL ENGINEERING</a:t>
            </a:r>
            <a:endParaRPr lang="sr-Latn-RS" sz="2400" b="1" dirty="0"/>
          </a:p>
        </p:txBody>
      </p:sp>
      <p:sp>
        <p:nvSpPr>
          <p:cNvPr id="41" name="Rectangle 40"/>
          <p:cNvSpPr/>
          <p:nvPr/>
        </p:nvSpPr>
        <p:spPr>
          <a:xfrm rot="1267728">
            <a:off x="4830423" y="4195099"/>
            <a:ext cx="27512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smtClean="0"/>
              <a:t>SPORT</a:t>
            </a:r>
            <a:endParaRPr lang="sr-Latn-RS" sz="2400" b="1" dirty="0"/>
          </a:p>
        </p:txBody>
      </p:sp>
      <p:sp>
        <p:nvSpPr>
          <p:cNvPr id="42" name="Rectangle 41"/>
          <p:cNvSpPr/>
          <p:nvPr/>
        </p:nvSpPr>
        <p:spPr>
          <a:xfrm rot="3012078">
            <a:off x="640205" y="1081154"/>
            <a:ext cx="1964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400" b="1" dirty="0" smtClean="0"/>
              <a:t>AGRICULTURE</a:t>
            </a:r>
            <a:endParaRPr lang="sr-Latn-RS" sz="2400" b="1" dirty="0"/>
          </a:p>
        </p:txBody>
      </p:sp>
      <p:sp>
        <p:nvSpPr>
          <p:cNvPr id="43" name="Rectangle 42"/>
          <p:cNvSpPr/>
          <p:nvPr/>
        </p:nvSpPr>
        <p:spPr>
          <a:xfrm rot="21325039">
            <a:off x="4971621" y="2835680"/>
            <a:ext cx="2191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smtClean="0"/>
              <a:t>MATHEMATICS</a:t>
            </a:r>
            <a:endParaRPr lang="sr-Latn-RS" sz="2400" b="1" dirty="0"/>
          </a:p>
        </p:txBody>
      </p:sp>
      <p:sp>
        <p:nvSpPr>
          <p:cNvPr id="46" name="TextBox 45"/>
          <p:cNvSpPr txBox="1"/>
          <p:nvPr/>
        </p:nvSpPr>
        <p:spPr>
          <a:xfrm rot="5400000">
            <a:off x="5234035" y="2615718"/>
            <a:ext cx="3500462" cy="12241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sr-Latn-RS" sz="2400" b="1" cap="all" dirty="0" smtClean="0">
                <a:solidFill>
                  <a:schemeClr val="tx2">
                    <a:lumMod val="50000"/>
                  </a:schemeClr>
                </a:solidFill>
              </a:rPr>
              <a:t>50 000  STUDENts</a:t>
            </a:r>
            <a:endParaRPr lang="en-US" sz="2400" b="1" cap="all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6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rasmus+ ba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556" y="2633666"/>
            <a:ext cx="8164286" cy="129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151634"/>
            <a:ext cx="2786082" cy="284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198" y="4162083"/>
            <a:ext cx="4191082" cy="98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E:\King Baudoin Foundation\TRAIN\Logo\TRAIN_logo\TRAIN_logo_zonder_Baseline\JPG\TRAIN_logo_zonder_Baseline_1_kleu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5601351"/>
            <a:ext cx="3357586" cy="139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3" descr="g12.png"/>
          <p:cNvPicPr>
            <a:picLocks noGrp="1" noChangeAspect="1"/>
          </p:cNvPicPr>
          <p:nvPr>
            <p:ph idx="1"/>
          </p:nvPr>
        </p:nvPicPr>
        <p:blipFill>
          <a:blip r:embed="rId6" cstate="print">
            <a:biLevel thresh="50000"/>
          </a:blip>
          <a:stretch>
            <a:fillRect/>
          </a:stretch>
        </p:blipFill>
        <p:spPr>
          <a:xfrm>
            <a:off x="3336196" y="202320"/>
            <a:ext cx="2450250" cy="24408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sr-Latn-CS" altLang="en-US" sz="4500" dirty="0">
              <a:solidFill>
                <a:schemeClr val="bg1"/>
              </a:solidFill>
              <a:latin typeface="Book Antiqua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sr-Latn-CS" altLang="en-US" sz="4500" dirty="0">
              <a:solidFill>
                <a:schemeClr val="bg1"/>
              </a:solidFill>
              <a:latin typeface="Book Antiqua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sr-Latn-CS" altLang="en-US" sz="2400" dirty="0">
                <a:solidFill>
                  <a:schemeClr val="bg1"/>
                </a:solidFill>
                <a:latin typeface="Book Antiqua" pitchFamily="18" charset="0"/>
              </a:rPr>
              <a:t>	</a:t>
            </a:r>
            <a:r>
              <a:rPr lang="sr-Latn-CS" altLang="en-US" sz="2000" dirty="0">
                <a:solidFill>
                  <a:schemeClr val="bg1"/>
                </a:solidFill>
                <a:latin typeface="Book Antiqua" pitchFamily="18" charset="0"/>
              </a:rPr>
              <a:t/>
            </a:r>
            <a:br>
              <a:rPr lang="sr-Latn-CS" altLang="en-US" sz="2000" dirty="0">
                <a:solidFill>
                  <a:schemeClr val="bg1"/>
                </a:solidFill>
                <a:latin typeface="Book Antiqua" pitchFamily="18" charset="0"/>
              </a:rPr>
            </a:br>
            <a:endParaRPr lang="en-US" sz="2000" dirty="0">
              <a:solidFill>
                <a:schemeClr val="bg1"/>
              </a:solidFill>
              <a:latin typeface="Book Antiqua" pitchFamily="18" charset="0"/>
              <a:ea typeface="+mj-ea"/>
              <a:cs typeface="+mj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533400" y="1295400"/>
          <a:ext cx="8001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10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sr-Latn-CS" altLang="en-US" b="1" smtClean="0">
                <a:solidFill>
                  <a:schemeClr val="bg1"/>
                </a:solidFill>
                <a:latin typeface="Book Antiqua" pitchFamily="18" charset="0"/>
              </a:rPr>
              <a:t>Internationalisation</a:t>
            </a:r>
          </a:p>
        </p:txBody>
      </p:sp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3581400" y="2590800"/>
            <a:ext cx="190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804" y="2643182"/>
            <a:ext cx="8229600" cy="3471874"/>
          </a:xfrm>
        </p:spPr>
        <p:txBody>
          <a:bodyPr/>
          <a:lstStyle/>
          <a:p>
            <a:pPr>
              <a:buNone/>
            </a:pPr>
            <a:r>
              <a:rPr lang="sr-Latn-RS" dirty="0" smtClean="0"/>
              <a:t>Erasmus+ KA1</a:t>
            </a:r>
          </a:p>
          <a:p>
            <a:r>
              <a:rPr lang="en-US" dirty="0" smtClean="0"/>
              <a:t>O</a:t>
            </a:r>
            <a:r>
              <a:rPr lang="sr-Latn-RS" dirty="0" smtClean="0"/>
              <a:t>ver 110 partner institutions;</a:t>
            </a:r>
          </a:p>
          <a:p>
            <a:r>
              <a:rPr lang="en-US" dirty="0" smtClean="0"/>
              <a:t>I</a:t>
            </a:r>
            <a:r>
              <a:rPr lang="sr-Latn-RS" dirty="0" smtClean="0"/>
              <a:t>ncreased mobility in 2016/17.</a:t>
            </a:r>
          </a:p>
          <a:p>
            <a:pPr>
              <a:buNone/>
            </a:pPr>
            <a:endParaRPr lang="sr-Latn-RS" dirty="0" smtClean="0"/>
          </a:p>
          <a:p>
            <a:pPr>
              <a:buNone/>
            </a:pPr>
            <a:r>
              <a:rPr lang="sr-Latn-RS" dirty="0" smtClean="0"/>
              <a:t>Erasmus+ KA2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Erasmus+ ba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663778"/>
            <a:ext cx="7072362" cy="1122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5" name="Group 14"/>
          <p:cNvGrpSpPr/>
          <p:nvPr/>
        </p:nvGrpSpPr>
        <p:grpSpPr>
          <a:xfrm>
            <a:off x="7668000" y="-142900"/>
            <a:ext cx="1428760" cy="7358114"/>
            <a:chOff x="7668000" y="-142900"/>
            <a:chExt cx="1428760" cy="7358114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3"/>
            <a:srcRect l="9550" t="59496" r="77420"/>
            <a:stretch>
              <a:fillRect/>
            </a:stretch>
          </p:blipFill>
          <p:spPr bwMode="auto">
            <a:xfrm>
              <a:off x="7668000" y="-142900"/>
              <a:ext cx="1428760" cy="7358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4"/>
            <a:srcRect l="10382" t="6212" r="78146" b="4452"/>
            <a:stretch>
              <a:fillRect/>
            </a:stretch>
          </p:blipFill>
          <p:spPr bwMode="auto">
            <a:xfrm>
              <a:off x="7786710" y="142852"/>
              <a:ext cx="1214446" cy="2054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3"/>
            <a:srcRect l="9550" t="32491" r="77420"/>
            <a:stretch>
              <a:fillRect/>
            </a:stretch>
          </p:blipFill>
          <p:spPr bwMode="auto">
            <a:xfrm>
              <a:off x="7686706" y="6269038"/>
              <a:ext cx="1385888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5"/>
            <a:srcRect l="2174" r="1784"/>
            <a:stretch>
              <a:fillRect/>
            </a:stretch>
          </p:blipFill>
          <p:spPr bwMode="auto">
            <a:xfrm>
              <a:off x="7704169" y="5888038"/>
              <a:ext cx="1341438" cy="34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14686"/>
            <a:ext cx="8229600" cy="4525963"/>
          </a:xfrm>
        </p:spPr>
        <p:txBody>
          <a:bodyPr/>
          <a:lstStyle/>
          <a:p>
            <a:r>
              <a:rPr lang="sr-Latn-RS" dirty="0" smtClean="0"/>
              <a:t>Continual activity</a:t>
            </a:r>
          </a:p>
          <a:p>
            <a:r>
              <a:rPr lang="sr-Latn-RS" dirty="0" smtClean="0"/>
              <a:t>Constant coordination with TEMPUS Foundation</a:t>
            </a:r>
          </a:p>
          <a:p>
            <a:r>
              <a:rPr lang="sr-Latn-RS" dirty="0" smtClean="0"/>
              <a:t>Local coordination of incoming mobilies</a:t>
            </a:r>
          </a:p>
          <a:p>
            <a:endParaRPr lang="sr-Latn-RS" dirty="0" smtClean="0"/>
          </a:p>
          <a:p>
            <a:pPr lvl="1">
              <a:buNone/>
            </a:pPr>
            <a:endParaRPr lang="sr-Latn-RS" dirty="0" smtClean="0"/>
          </a:p>
          <a:p>
            <a:endParaRPr lang="sr-Latn-RS" dirty="0" smtClean="0"/>
          </a:p>
          <a:p>
            <a:endParaRPr lang="sr-Latn-RS" dirty="0" smtClean="0"/>
          </a:p>
          <a:p>
            <a:endParaRPr lang="sr-Latn-R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1414"/>
            <a:ext cx="1857388" cy="189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571480"/>
            <a:ext cx="3965883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22"/>
          <p:cNvGrpSpPr/>
          <p:nvPr/>
        </p:nvGrpSpPr>
        <p:grpSpPr>
          <a:xfrm>
            <a:off x="7668000" y="-142900"/>
            <a:ext cx="1428760" cy="7358114"/>
            <a:chOff x="7668000" y="-142900"/>
            <a:chExt cx="1428760" cy="7358114"/>
          </a:xfrm>
        </p:grpSpPr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4"/>
            <a:srcRect l="9550" t="59496" r="77420"/>
            <a:stretch>
              <a:fillRect/>
            </a:stretch>
          </p:blipFill>
          <p:spPr bwMode="auto">
            <a:xfrm>
              <a:off x="7668000" y="-142900"/>
              <a:ext cx="1428760" cy="7358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5"/>
            <a:srcRect l="10382" t="6212" r="78146" b="4452"/>
            <a:stretch>
              <a:fillRect/>
            </a:stretch>
          </p:blipFill>
          <p:spPr bwMode="auto">
            <a:xfrm>
              <a:off x="7786710" y="142852"/>
              <a:ext cx="1214446" cy="2054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4"/>
            <a:srcRect l="9550" t="32491" r="77420"/>
            <a:stretch>
              <a:fillRect/>
            </a:stretch>
          </p:blipFill>
          <p:spPr bwMode="auto">
            <a:xfrm>
              <a:off x="7686706" y="6269038"/>
              <a:ext cx="1385888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3"/>
            <p:cNvPicPr>
              <a:picLocks noChangeAspect="1"/>
            </p:cNvPicPr>
            <p:nvPr/>
          </p:nvPicPr>
          <p:blipFill>
            <a:blip r:embed="rId6"/>
            <a:srcRect l="2174" r="1784"/>
            <a:stretch>
              <a:fillRect/>
            </a:stretch>
          </p:blipFill>
          <p:spPr bwMode="auto">
            <a:xfrm>
              <a:off x="7704169" y="5888038"/>
              <a:ext cx="1341438" cy="34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26835_vest_ciril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5850" y="214290"/>
            <a:ext cx="10858575" cy="6858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7014" t="19400" r="47396" b="53517"/>
          <a:stretch>
            <a:fillRect/>
          </a:stretch>
        </p:blipFill>
        <p:spPr bwMode="auto">
          <a:xfrm>
            <a:off x="285719" y="1785926"/>
            <a:ext cx="8603813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89185"/>
            <a:ext cx="8229600" cy="481171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sr-Latn-RS" dirty="0" smtClean="0"/>
              <a:t>2016.</a:t>
            </a:r>
          </a:p>
          <a:p>
            <a:r>
              <a:rPr lang="sr-Latn-RS" dirty="0" smtClean="0"/>
              <a:t>3 module cicles</a:t>
            </a:r>
          </a:p>
          <a:p>
            <a:r>
              <a:rPr lang="sr-Latn-RS" dirty="0" smtClean="0"/>
              <a:t>7 modules in different fields of study</a:t>
            </a:r>
          </a:p>
          <a:p>
            <a:r>
              <a:rPr lang="sr-Latn-RS" dirty="0" smtClean="0"/>
              <a:t>14 lecturers</a:t>
            </a:r>
          </a:p>
          <a:p>
            <a:r>
              <a:rPr lang="sr-Latn-RS" dirty="0" smtClean="0"/>
              <a:t>191 attendants</a:t>
            </a:r>
          </a:p>
          <a:p>
            <a:endParaRPr lang="sr-Latn-RS" dirty="0" smtClean="0"/>
          </a:p>
          <a:p>
            <a:pPr>
              <a:buNone/>
            </a:pPr>
            <a:r>
              <a:rPr lang="sr-Latn-RS" dirty="0" smtClean="0"/>
              <a:t>2017.</a:t>
            </a:r>
          </a:p>
          <a:p>
            <a:pPr>
              <a:buNone/>
            </a:pPr>
            <a:r>
              <a:rPr lang="sr-Latn-RS" dirty="0" smtClean="0"/>
              <a:t>	International conference on Education </a:t>
            </a:r>
          </a:p>
          <a:p>
            <a:pPr>
              <a:buNone/>
            </a:pPr>
            <a:r>
              <a:rPr lang="sr-Latn-RS" dirty="0" smtClean="0"/>
              <a:t>	of academic person</a:t>
            </a:r>
            <a:r>
              <a:rPr lang="en-US" dirty="0" smtClean="0"/>
              <a:t>ne</a:t>
            </a:r>
            <a:r>
              <a:rPr lang="sr-Latn-RS" dirty="0" smtClean="0"/>
              <a:t>l of West Balkans </a:t>
            </a:r>
            <a:endParaRPr lang="en-US" dirty="0"/>
          </a:p>
        </p:txBody>
      </p:sp>
      <p:pic>
        <p:nvPicPr>
          <p:cNvPr id="4" name="Picture 5" descr="E:\King Baudoin Foundation\TRAIN\Logo\TRAIN_logo\TRAIN_logo_zonder_Baseline\JPG\TRAIN_logo_zonder_Baseline_1_kleu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7912" y="142852"/>
            <a:ext cx="3029906" cy="126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7668000" y="-142900"/>
            <a:ext cx="1428760" cy="7358114"/>
            <a:chOff x="7668000" y="-142900"/>
            <a:chExt cx="1428760" cy="7358114"/>
          </a:xfrm>
        </p:grpSpPr>
        <p:pic>
          <p:nvPicPr>
            <p:cNvPr id="19" name="Picture 1"/>
            <p:cNvPicPr>
              <a:picLocks noChangeAspect="1" noChangeArrowheads="1"/>
            </p:cNvPicPr>
            <p:nvPr/>
          </p:nvPicPr>
          <p:blipFill>
            <a:blip r:embed="rId3"/>
            <a:srcRect l="9550" t="59496" r="77420"/>
            <a:stretch>
              <a:fillRect/>
            </a:stretch>
          </p:blipFill>
          <p:spPr bwMode="auto">
            <a:xfrm>
              <a:off x="7668000" y="-142900"/>
              <a:ext cx="1428760" cy="7358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4"/>
            <a:srcRect l="10382" t="6212" r="78146" b="4452"/>
            <a:stretch>
              <a:fillRect/>
            </a:stretch>
          </p:blipFill>
          <p:spPr bwMode="auto">
            <a:xfrm>
              <a:off x="7786710" y="142852"/>
              <a:ext cx="1214446" cy="2054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"/>
            <p:cNvPicPr>
              <a:picLocks noChangeAspect="1" noChangeArrowheads="1"/>
            </p:cNvPicPr>
            <p:nvPr/>
          </p:nvPicPr>
          <p:blipFill>
            <a:blip r:embed="rId3"/>
            <a:srcRect l="9550" t="32491" r="77420"/>
            <a:stretch>
              <a:fillRect/>
            </a:stretch>
          </p:blipFill>
          <p:spPr bwMode="auto">
            <a:xfrm>
              <a:off x="7686706" y="6269038"/>
              <a:ext cx="1385888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3"/>
            <p:cNvPicPr>
              <a:picLocks noChangeAspect="1"/>
            </p:cNvPicPr>
            <p:nvPr/>
          </p:nvPicPr>
          <p:blipFill>
            <a:blip r:embed="rId5"/>
            <a:srcRect l="2174" r="1784"/>
            <a:stretch>
              <a:fillRect/>
            </a:stretch>
          </p:blipFill>
          <p:spPr bwMode="auto">
            <a:xfrm>
              <a:off x="7704169" y="5888038"/>
              <a:ext cx="1341438" cy="34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2260623"/>
            <a:ext cx="8229600" cy="4525963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sr-Latn-RS" dirty="0" smtClean="0"/>
              <a:t>	</a:t>
            </a:r>
            <a:r>
              <a:rPr lang="en-US" dirty="0" smtClean="0"/>
              <a:t>ERASMUS+ </a:t>
            </a:r>
            <a:br>
              <a:rPr lang="en-US" dirty="0" smtClean="0"/>
            </a:br>
            <a:r>
              <a:rPr lang="sr-Latn-RS" dirty="0" smtClean="0"/>
              <a:t>Incoming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sr-Latn-RS" dirty="0" smtClean="0"/>
              <a:t>ity</a:t>
            </a:r>
            <a:r>
              <a:rPr lang="en-US" dirty="0" smtClean="0"/>
              <a:t>: 294 (120 student</a:t>
            </a:r>
            <a:r>
              <a:rPr lang="sr-Latn-RS" dirty="0" smtClean="0"/>
              <a:t>s;</a:t>
            </a:r>
            <a:r>
              <a:rPr lang="en-US" dirty="0" smtClean="0"/>
              <a:t> 174 </a:t>
            </a:r>
            <a:r>
              <a:rPr lang="sr-Latn-RS" dirty="0" smtClean="0"/>
              <a:t>staff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sr-Latn-RS" dirty="0" smtClean="0"/>
              <a:t>Outcoming mobility</a:t>
            </a:r>
            <a:r>
              <a:rPr lang="en-US" dirty="0" smtClean="0"/>
              <a:t>: 434 (258 student</a:t>
            </a:r>
            <a:r>
              <a:rPr lang="sr-Latn-RS" dirty="0" smtClean="0"/>
              <a:t>;</a:t>
            </a:r>
            <a:r>
              <a:rPr lang="en-US" dirty="0" smtClean="0"/>
              <a:t>176 </a:t>
            </a:r>
            <a:r>
              <a:rPr lang="sr-Latn-RS" dirty="0" smtClean="0"/>
              <a:t>staff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CEEPUS </a:t>
            </a:r>
            <a:br>
              <a:rPr lang="en-US" dirty="0" smtClean="0"/>
            </a:br>
            <a:r>
              <a:rPr lang="sr-Latn-RS" dirty="0" smtClean="0"/>
              <a:t>Incoming mobility</a:t>
            </a:r>
            <a:r>
              <a:rPr lang="en-US" dirty="0" smtClean="0"/>
              <a:t>: 64 </a:t>
            </a:r>
            <a:r>
              <a:rPr lang="sr-Latn-RS" dirty="0" smtClean="0"/>
              <a:t>staff</a:t>
            </a:r>
            <a:r>
              <a:rPr lang="en-US" dirty="0" smtClean="0"/>
              <a:t>, 35 student</a:t>
            </a:r>
            <a:r>
              <a:rPr lang="sr-Latn-RS" dirty="0" smtClean="0"/>
              <a:t>s</a:t>
            </a:r>
            <a:r>
              <a:rPr lang="en-US" dirty="0" smtClean="0"/>
              <a:t> </a:t>
            </a:r>
            <a:endParaRPr lang="sr-Latn-RS" dirty="0" smtClean="0"/>
          </a:p>
          <a:p>
            <a:pPr>
              <a:buNone/>
            </a:pPr>
            <a:r>
              <a:rPr lang="sr-Latn-RS" dirty="0" smtClean="0"/>
              <a:t>	Outcoming mobility: none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ERASMUS MUNDUS A</a:t>
            </a:r>
            <a:r>
              <a:rPr lang="sr-Latn-RS" dirty="0" smtClean="0"/>
              <a:t>CTION </a:t>
            </a:r>
            <a:r>
              <a:rPr lang="en-US" dirty="0" smtClean="0"/>
              <a:t>2 - </a:t>
            </a:r>
            <a:br>
              <a:rPr lang="en-US" dirty="0" smtClean="0"/>
            </a:br>
            <a:r>
              <a:rPr lang="en-US" dirty="0" smtClean="0"/>
              <a:t>EUROWEB+ - 2</a:t>
            </a:r>
            <a:br>
              <a:rPr lang="en-US" dirty="0" smtClean="0"/>
            </a:br>
            <a:r>
              <a:rPr lang="sr-Latn-RS" dirty="0" smtClean="0"/>
              <a:t>Incoming mobility: </a:t>
            </a:r>
            <a:r>
              <a:rPr lang="en-US" dirty="0" smtClean="0"/>
              <a:t>2 student</a:t>
            </a:r>
            <a:r>
              <a:rPr lang="sr-Latn-RS" dirty="0" smtClean="0"/>
              <a:t>s</a:t>
            </a:r>
            <a:r>
              <a:rPr lang="en-US" dirty="0" smtClean="0"/>
              <a:t> </a:t>
            </a:r>
            <a:br>
              <a:rPr lang="en-US" dirty="0" smtClean="0"/>
            </a:br>
            <a:r>
              <a:rPr lang="sr-Latn-RS" dirty="0" smtClean="0"/>
              <a:t>Outcoming mobility: none</a:t>
            </a:r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SUNBEAM - 22</a:t>
            </a:r>
            <a:br>
              <a:rPr lang="en-US" dirty="0" smtClean="0"/>
            </a:br>
            <a:r>
              <a:rPr lang="sr-Latn-RS" dirty="0" smtClean="0"/>
              <a:t> Incoming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sr-Latn-RS" dirty="0" smtClean="0"/>
              <a:t>ity</a:t>
            </a:r>
            <a:r>
              <a:rPr lang="en-US" dirty="0" smtClean="0"/>
              <a:t>: </a:t>
            </a:r>
            <a:r>
              <a:rPr lang="sr-Latn-RS" dirty="0" smtClean="0"/>
              <a:t>6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sr-Latn-RS" dirty="0" smtClean="0"/>
              <a:t>Outcoming mobility</a:t>
            </a:r>
            <a:r>
              <a:rPr lang="en-US" dirty="0" smtClean="0"/>
              <a:t>: </a:t>
            </a:r>
            <a:r>
              <a:rPr lang="sr-Latn-RS" dirty="0" smtClean="0"/>
              <a:t>16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sr-Latn-RS" dirty="0" smtClean="0"/>
              <a:t>IN GENERAL</a:t>
            </a:r>
            <a:r>
              <a:rPr lang="en-US" dirty="0" smtClean="0"/>
              <a:t> - </a:t>
            </a:r>
            <a:r>
              <a:rPr lang="sr-Latn-RS" dirty="0" smtClean="0"/>
              <a:t>INCOMING AND OUTCOMING  </a:t>
            </a:r>
            <a:r>
              <a:rPr lang="en-US" dirty="0" smtClean="0"/>
              <a:t>851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668000" y="-142900"/>
            <a:ext cx="1428760" cy="7358114"/>
            <a:chOff x="7668000" y="-142900"/>
            <a:chExt cx="1428760" cy="7358114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2"/>
            <a:srcRect l="9550" t="59496" r="77420"/>
            <a:stretch>
              <a:fillRect/>
            </a:stretch>
          </p:blipFill>
          <p:spPr bwMode="auto">
            <a:xfrm>
              <a:off x="7668000" y="-142900"/>
              <a:ext cx="1428760" cy="7358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/>
            <a:srcRect l="10382" t="6212" r="78146" b="4452"/>
            <a:stretch>
              <a:fillRect/>
            </a:stretch>
          </p:blipFill>
          <p:spPr bwMode="auto">
            <a:xfrm>
              <a:off x="7786710" y="142852"/>
              <a:ext cx="1214446" cy="2054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2"/>
            <a:srcRect l="9550" t="32491" r="77420"/>
            <a:stretch>
              <a:fillRect/>
            </a:stretch>
          </p:blipFill>
          <p:spPr bwMode="auto">
            <a:xfrm>
              <a:off x="7686706" y="6269038"/>
              <a:ext cx="1385888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/>
            <p:cNvPicPr>
              <a:picLocks noChangeAspect="1"/>
            </p:cNvPicPr>
            <p:nvPr/>
          </p:nvPicPr>
          <p:blipFill>
            <a:blip r:embed="rId4"/>
            <a:srcRect l="2174" r="1784"/>
            <a:stretch>
              <a:fillRect/>
            </a:stretch>
          </p:blipFill>
          <p:spPr bwMode="auto">
            <a:xfrm>
              <a:off x="7704169" y="5888038"/>
              <a:ext cx="1341438" cy="34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285784" y="357174"/>
            <a:ext cx="8229600" cy="1143000"/>
          </a:xfrm>
        </p:spPr>
        <p:txBody>
          <a:bodyPr>
            <a:normAutofit/>
          </a:bodyPr>
          <a:lstStyle/>
          <a:p>
            <a:r>
              <a:rPr lang="sr-Latn-RS" sz="5400" b="1" dirty="0" smtClean="0"/>
              <a:t>Mobility 2016/17.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00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00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00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460" name="TextBox 2"/>
          <p:cNvSpPr txBox="1">
            <a:spLocks noChangeArrowheads="1"/>
          </p:cNvSpPr>
          <p:nvPr/>
        </p:nvSpPr>
        <p:spPr bwMode="auto">
          <a:xfrm>
            <a:off x="5943600" y="301625"/>
            <a:ext cx="3352800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ROMANIA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Banat University of Agricultural Sciences and Veterinary Medicine, Timișoara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Politehnica University of Timișoara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Technical University of Cluj-Napoca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Transilvania University of Brasov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Bucharest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Craiova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Pitesti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“Vasile Goldis” Western University of Arad, Arad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RUSSIAN FEDERATION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Volga Region Academy of Physical Culture, Sport and Tourism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St. Petersburg State University of Ecomomics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Petersburg State Transport University, St. Petersburg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Ukhta State Technical University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Lobachevsky State University of Nizhny Novgorod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St. Petersburg State University of Technology and Design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Kemerovo State University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Omsk State University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Northern Arctic Federal University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Nizhny Novgorod Institute of Agriculture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Moscow Institute of Fire Safety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I.M. Sechenov Moscow Medical Academy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National University of Science and Technology ‘MISiS’, Moscow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UNITED STATES OF AMERICA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Cleveland State University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Indiana University – Purdue University Fort Wayne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SLOVAKIA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Academy of Arts in Banská Bystrica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Economics in Bratislava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Comenius University in Bratislava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Technical University of Košice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Presov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Ss. Cyril and Methodius in Trnava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Alexander Dubček University of Trenčin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Matej Bel University, Banská Bystrica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SLOVENIA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Ljubljana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Maribor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Primorska, Koper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SPAIN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Valladolid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SERBIA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‘ID net’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State University of Novi Pazar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Arts in Belgrade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SWITZERLAND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International Academy for Human Sciences and Culture, Walenstadt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THAILAND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Prince of Songkla University, Hat Yai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TAIWAN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National Chung Cheng University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TURKEY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Yildiz Technical University, Istanbul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’19 May’ University, Samsun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İstanbul Gelişim University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Ondokuz Mayis University, Samsun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UKRAINE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Kherson State University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Odessa National Academy of Food Technologies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Yuriy Fedkovych Chernivtsi National University</a:t>
            </a:r>
          </a:p>
        </p:txBody>
      </p:sp>
      <p:sp>
        <p:nvSpPr>
          <p:cNvPr id="19461" name="TextBox 3"/>
          <p:cNvSpPr txBox="1">
            <a:spLocks noChangeArrowheads="1"/>
          </p:cNvSpPr>
          <p:nvPr/>
        </p:nvSpPr>
        <p:spPr bwMode="auto">
          <a:xfrm>
            <a:off x="3048000" y="990600"/>
            <a:ext cx="3048000" cy="601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CANADA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Prince Edward Island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CHINA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Donghua University, Shanghai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Zhejiang Agriculture &amp; Forestry University, Hangzhou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Zhongnan University of Economics and Law, Wuhan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China Agricultural University, Beijing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Northeast Forestry University, Harbin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Ningbo University, Ningbo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Changshu Institute of Technology, Changshu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CHINA AND THAILAND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Prince of Songkla University and Shanghai University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LIBYA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Academy of Diplomatic Studies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HUNGARY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Deloitte Auditing and Consulting Limited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Eötvös Loránd University, Budapest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Pannonia, Veszprém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Pécs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Szeged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West Hungary, Sopron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MACEDONIA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State University of Tetova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Saints Cyril and Methodius University, Skopje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MEXICO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National Autonomous University of Mexico, Mexico City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GERMANY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European University Viadrina, Frankfurt (Oder)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German Aerospace Center - DLR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Albert Ludwig University of Freiburg, Freiburg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Trier University of Applied Sciences, Trier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Ulm University of Applied Sciences, Ulm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Regensburg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Rostock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POLAND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Jagiellonian University, Cracow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Cracow University of Technology, Cracow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Adam Mickiewicz University, Poznan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Wroclaw University of Environmental and Life Sciences, Wroclaw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AGH University of Science and Technology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Gdansk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Lodz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Rzeszow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PORTUGAL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Coimbra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Porto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CZECH REPUBLIC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Hradec Králové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Global Change Research Institute, Brno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Masaryk University, Brno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Slovak University of Technology, Bratislava</a:t>
            </a:r>
          </a:p>
        </p:txBody>
      </p:sp>
      <p:sp>
        <p:nvSpPr>
          <p:cNvPr id="19462" name="TextBox 4"/>
          <p:cNvSpPr txBox="1">
            <a:spLocks noChangeArrowheads="1"/>
          </p:cNvSpPr>
          <p:nvPr/>
        </p:nvSpPr>
        <p:spPr bwMode="auto">
          <a:xfrm>
            <a:off x="152400" y="228600"/>
            <a:ext cx="3048000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ALBANIA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Agricultural University, Tirana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AUSTRIA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Alpen-Adria University, Klagenfurt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BOKU University of Natural Resources and Life Sciences, Vienna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Graz University of Technology, Graz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Karl-Franzens University of Graz, Graz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Leopold-Franzens University of Innsbruck, Innsbruck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AZERBAIJAN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Baku State University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BELGIUM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Ghent University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BELARUS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Francisk Skorina Gomel State University, Gomel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BOSNIA AND HERZEGOVINA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Banja Luka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Bihać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Dzemal Bijedic University of Mostar, Mostar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East Sarajevo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Sarajevo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Tuzla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BULGARIA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Technical University of Sofia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Konstantin Preslavsky University of Shumen, Shumen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GREAT BRITAIN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Sheffield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EGYPT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Ministry of Agriculture and Land Reclamation, Cairo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FRANCE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Versailles Saint-Quentin-en-Yvelines, Yvelines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Ecole normale supérieure de Cachan, Cachan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Paris 13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Strasbourg, Strasbourg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Charles de Gaulle University – Lille III, Lille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GREECE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Centre for the Yugoslav Studies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North College, Thessaloniki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Aristotle University of Thessaloniki, Thessaloniki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CROATIA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Juraj Dobrila University of Pula 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Rijeka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Split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Zagreb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INDIA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Pune University – Arts, Science and Commerce College, Pune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INDONESIA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Gunadarma University, Jakarta</a:t>
            </a:r>
          </a:p>
          <a:p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ITALY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Marche Polytechnic University, Ancona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Bari Aldo Moro, Bari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Catania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Florence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Parma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Trieste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Udine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Basilicata, Potenza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Polytechnic University of Bari</a:t>
            </a:r>
          </a:p>
          <a:p>
            <a: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  <a:t>SOUTH AFRICA</a:t>
            </a:r>
            <a:br>
              <a:rPr lang="en-US" sz="700" b="1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the Witwatersrand, Johannesburg</a:t>
            </a:r>
            <a:b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70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Mpumalanga, Mbombela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0" y="36513"/>
            <a:ext cx="2667000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r-Latn-RS" sz="3200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Bilateral agreements</a:t>
            </a:r>
            <a:endParaRPr lang="en-US" sz="3200" cap="small" dirty="0">
              <a:solidFill>
                <a:schemeClr val="tx1">
                  <a:lumMod val="95000"/>
                  <a:lumOff val="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iversité Sorbonne Paris Cité International PhD Fellowships in All Disciplines, France-2ezLPxkLtQcIEE6whzL7_JHrBABRTYOj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26" y="21429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logo-long nam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320675"/>
            <a:ext cx="40386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UMlog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285728"/>
            <a:ext cx="241776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867629"/>
            <a:ext cx="2323264" cy="199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7158" y="3548082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b="1" cap="small" dirty="0" err="1" smtClean="0"/>
              <a:t>Kraków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8" name="Picture 3" descr="agh_nzw_s_en_1w_wbr_rgb_33cb56f60c3b5f38dd3205eb4d2e3f33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00358" y="4086245"/>
            <a:ext cx="2797175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logo_cuhk2.jpg"/>
          <p:cNvPicPr>
            <a:picLocks noChangeAspect="1"/>
          </p:cNvPicPr>
          <p:nvPr/>
        </p:nvPicPr>
        <p:blipFill>
          <a:blip r:embed="rId7" cstate="print"/>
          <a:srcRect l="240" t="304"/>
          <a:stretch>
            <a:fillRect/>
          </a:stretch>
        </p:blipFill>
        <p:spPr bwMode="auto">
          <a:xfrm>
            <a:off x="5857884" y="4043087"/>
            <a:ext cx="3221363" cy="181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108"/>
            <a:ext cx="9144000" cy="4925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5951"/>
            <a:ext cx="8809037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3501008"/>
            <a:ext cx="4643438" cy="296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12042"/>
            <a:ext cx="3181116" cy="29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62" y="142852"/>
            <a:ext cx="8229600" cy="1143000"/>
          </a:xfrm>
        </p:spPr>
        <p:txBody>
          <a:bodyPr>
            <a:normAutofit/>
          </a:bodyPr>
          <a:lstStyle/>
          <a:p>
            <a:r>
              <a:rPr lang="sr-Latn-RS" sz="5400" b="1" dirty="0" smtClean="0"/>
              <a:t>Current issues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50072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sr-Latn-RS" dirty="0" smtClean="0"/>
          </a:p>
          <a:p>
            <a:r>
              <a:rPr lang="sr-Latn-RS" sz="3300" dirty="0" smtClean="0"/>
              <a:t>Recognition of studies in Europe</a:t>
            </a:r>
          </a:p>
          <a:p>
            <a:pPr>
              <a:buNone/>
            </a:pPr>
            <a:endParaRPr lang="sr-Latn-RS" sz="3300" dirty="0" smtClean="0"/>
          </a:p>
          <a:p>
            <a:r>
              <a:rPr lang="sr-Latn-RS" sz="3300" dirty="0" smtClean="0"/>
              <a:t>University incomes</a:t>
            </a:r>
          </a:p>
          <a:p>
            <a:pPr lvl="1"/>
            <a:r>
              <a:rPr lang="en-US" sz="3300" dirty="0" smtClean="0"/>
              <a:t>S</a:t>
            </a:r>
            <a:r>
              <a:rPr lang="sr-Latn-RS" sz="3300" dirty="0" smtClean="0"/>
              <a:t>tate funds</a:t>
            </a:r>
          </a:p>
          <a:p>
            <a:pPr lvl="1"/>
            <a:r>
              <a:rPr lang="sr-Latn-RS" sz="3300" dirty="0" smtClean="0"/>
              <a:t>Own income</a:t>
            </a:r>
          </a:p>
          <a:p>
            <a:pPr lvl="1"/>
            <a:endParaRPr lang="sr-Latn-RS" sz="3300" dirty="0" smtClean="0"/>
          </a:p>
          <a:p>
            <a:r>
              <a:rPr lang="sr-Latn-RS" sz="3300" dirty="0" smtClean="0"/>
              <a:t>Private Universities</a:t>
            </a:r>
          </a:p>
          <a:p>
            <a:pPr>
              <a:buNone/>
            </a:pPr>
            <a:endParaRPr lang="sr-Latn-RS" sz="3300" dirty="0" smtClean="0"/>
          </a:p>
          <a:p>
            <a:r>
              <a:rPr lang="sr-Latn-RS" sz="3300" dirty="0" smtClean="0"/>
              <a:t>Online studies</a:t>
            </a:r>
          </a:p>
          <a:p>
            <a:pPr lvl="1"/>
            <a:r>
              <a:rPr lang="en-US" sz="3300" dirty="0" smtClean="0"/>
              <a:t>A</a:t>
            </a:r>
            <a:r>
              <a:rPr lang="sr-Latn-RS" sz="3300" dirty="0" smtClean="0"/>
              <a:t>dvantages</a:t>
            </a:r>
          </a:p>
          <a:p>
            <a:pPr lvl="1"/>
            <a:r>
              <a:rPr lang="en-US" sz="3300" dirty="0" smtClean="0"/>
              <a:t>D</a:t>
            </a:r>
            <a:r>
              <a:rPr lang="sr-Latn-RS" sz="3300" dirty="0" smtClean="0"/>
              <a:t>angers</a:t>
            </a:r>
          </a:p>
          <a:p>
            <a:pPr lvl="1">
              <a:buNone/>
            </a:pPr>
            <a:endParaRPr lang="sr-Latn-RS" dirty="0" smtClean="0"/>
          </a:p>
          <a:p>
            <a:pPr lvl="1">
              <a:buNone/>
            </a:pPr>
            <a:endParaRPr lang="sr-Latn-RS" dirty="0" smtClean="0"/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7668000" y="-142900"/>
            <a:ext cx="1428760" cy="7358114"/>
            <a:chOff x="7668000" y="-142900"/>
            <a:chExt cx="1428760" cy="7358114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2"/>
            <a:srcRect l="9550" t="59496" r="77420"/>
            <a:stretch>
              <a:fillRect/>
            </a:stretch>
          </p:blipFill>
          <p:spPr bwMode="auto">
            <a:xfrm>
              <a:off x="7668000" y="-142900"/>
              <a:ext cx="1428760" cy="7358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/>
            <a:srcRect l="10382" t="6212" r="78146" b="4452"/>
            <a:stretch>
              <a:fillRect/>
            </a:stretch>
          </p:blipFill>
          <p:spPr bwMode="auto">
            <a:xfrm>
              <a:off x="7786710" y="142852"/>
              <a:ext cx="1214446" cy="2054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2"/>
            <a:srcRect l="9550" t="32491" r="77420"/>
            <a:stretch>
              <a:fillRect/>
            </a:stretch>
          </p:blipFill>
          <p:spPr bwMode="auto">
            <a:xfrm>
              <a:off x="7686706" y="6269038"/>
              <a:ext cx="1385888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/>
            </p:cNvPicPr>
            <p:nvPr/>
          </p:nvPicPr>
          <p:blipFill>
            <a:blip r:embed="rId4"/>
            <a:srcRect l="2174" r="1784"/>
            <a:stretch>
              <a:fillRect/>
            </a:stretch>
          </p:blipFill>
          <p:spPr bwMode="auto">
            <a:xfrm>
              <a:off x="7704169" y="5888038"/>
              <a:ext cx="1341438" cy="34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7222" y="142852"/>
            <a:ext cx="8229600" cy="1143000"/>
          </a:xfrm>
        </p:spPr>
        <p:txBody>
          <a:bodyPr>
            <a:normAutofit/>
          </a:bodyPr>
          <a:lstStyle/>
          <a:p>
            <a:r>
              <a:rPr lang="sr-Latn-RS" sz="5400" b="1" dirty="0" smtClean="0"/>
              <a:t>Current issues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endParaRPr lang="sr-Latn-RS" dirty="0" smtClean="0"/>
          </a:p>
          <a:p>
            <a:r>
              <a:rPr lang="sr-Latn-RS" sz="2800" dirty="0" smtClean="0"/>
              <a:t>Government regulates education</a:t>
            </a:r>
          </a:p>
          <a:p>
            <a:pPr lvl="1"/>
            <a:r>
              <a:rPr lang="sr-Latn-RS" dirty="0" smtClean="0"/>
              <a:t>Interference with autonomy of university</a:t>
            </a:r>
          </a:p>
          <a:p>
            <a:pPr>
              <a:buNone/>
            </a:pPr>
            <a:endParaRPr lang="sr-Latn-RS" sz="2800" dirty="0" smtClean="0"/>
          </a:p>
          <a:p>
            <a:r>
              <a:rPr lang="sr-Latn-RS" sz="2800" dirty="0" smtClean="0"/>
              <a:t>Coordination of Scientific Institutes with </a:t>
            </a:r>
          </a:p>
          <a:p>
            <a:pPr>
              <a:buNone/>
            </a:pPr>
            <a:r>
              <a:rPr lang="sr-Latn-RS" sz="2800" dirty="0" smtClean="0"/>
              <a:t>the field of production</a:t>
            </a:r>
          </a:p>
          <a:p>
            <a:pPr lvl="1">
              <a:buNone/>
            </a:pPr>
            <a:endParaRPr lang="sr-Latn-RS" dirty="0" smtClean="0"/>
          </a:p>
          <a:p>
            <a:pPr lvl="1">
              <a:buNone/>
            </a:pPr>
            <a:endParaRPr lang="sr-Latn-RS" dirty="0" smtClean="0"/>
          </a:p>
          <a:p>
            <a:pPr lvl="1">
              <a:buNone/>
            </a:pPr>
            <a:endParaRPr lang="sr-Latn-RS" dirty="0" smtClean="0"/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668000" y="-142900"/>
            <a:ext cx="1428760" cy="7358114"/>
            <a:chOff x="7668000" y="-142900"/>
            <a:chExt cx="1428760" cy="7358114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2"/>
            <a:srcRect l="9550" t="59496" r="77420"/>
            <a:stretch>
              <a:fillRect/>
            </a:stretch>
          </p:blipFill>
          <p:spPr bwMode="auto">
            <a:xfrm>
              <a:off x="7668000" y="-142900"/>
              <a:ext cx="1428760" cy="7358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/>
            <a:srcRect l="10382" t="6212" r="78146" b="4452"/>
            <a:stretch>
              <a:fillRect/>
            </a:stretch>
          </p:blipFill>
          <p:spPr bwMode="auto">
            <a:xfrm>
              <a:off x="7786710" y="142852"/>
              <a:ext cx="1214446" cy="2054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2"/>
            <a:srcRect l="9550" t="32491" r="77420"/>
            <a:stretch>
              <a:fillRect/>
            </a:stretch>
          </p:blipFill>
          <p:spPr bwMode="auto">
            <a:xfrm>
              <a:off x="7686706" y="6269038"/>
              <a:ext cx="1385888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"/>
            <p:cNvPicPr>
              <a:picLocks noChangeAspect="1"/>
            </p:cNvPicPr>
            <p:nvPr/>
          </p:nvPicPr>
          <p:blipFill>
            <a:blip r:embed="rId4"/>
            <a:srcRect l="2174" r="1784"/>
            <a:stretch>
              <a:fillRect/>
            </a:stretch>
          </p:blipFill>
          <p:spPr bwMode="auto">
            <a:xfrm>
              <a:off x="7704169" y="5888038"/>
              <a:ext cx="1341438" cy="34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5784" y="274638"/>
            <a:ext cx="8229600" cy="1511288"/>
          </a:xfrm>
        </p:spPr>
        <p:txBody>
          <a:bodyPr>
            <a:normAutofit/>
          </a:bodyPr>
          <a:lstStyle/>
          <a:p>
            <a:r>
              <a:rPr lang="sr-Latn-RS" b="1" dirty="0" smtClean="0"/>
              <a:t>Recognition of studies </a:t>
            </a:r>
            <a:br>
              <a:rPr lang="sr-Latn-RS" b="1" dirty="0" smtClean="0"/>
            </a:br>
            <a:r>
              <a:rPr lang="sr-Latn-RS" b="1" dirty="0" smtClean="0"/>
              <a:t>in Europe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43248"/>
            <a:ext cx="8229600" cy="3025765"/>
          </a:xfrm>
        </p:spPr>
        <p:txBody>
          <a:bodyPr/>
          <a:lstStyle/>
          <a:p>
            <a:r>
              <a:rPr lang="sr-Latn-RS" dirty="0" smtClean="0"/>
              <a:t>ERASMUS+</a:t>
            </a:r>
          </a:p>
          <a:p>
            <a:endParaRPr lang="sr-Latn-RS" dirty="0" smtClean="0"/>
          </a:p>
          <a:p>
            <a:r>
              <a:rPr lang="en-US" dirty="0" smtClean="0"/>
              <a:t>N</a:t>
            </a:r>
            <a:r>
              <a:rPr lang="sr-Latn-RS" dirty="0" smtClean="0"/>
              <a:t>on EU countries</a:t>
            </a:r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668000" y="-142900"/>
            <a:ext cx="1428760" cy="7358114"/>
            <a:chOff x="7668000" y="-142900"/>
            <a:chExt cx="1428760" cy="7358114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2"/>
            <a:srcRect l="9550" t="59496" r="77420"/>
            <a:stretch>
              <a:fillRect/>
            </a:stretch>
          </p:blipFill>
          <p:spPr bwMode="auto">
            <a:xfrm>
              <a:off x="7668000" y="-142900"/>
              <a:ext cx="1428760" cy="7358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/>
            <a:srcRect l="10382" t="6212" r="78146" b="4452"/>
            <a:stretch>
              <a:fillRect/>
            </a:stretch>
          </p:blipFill>
          <p:spPr bwMode="auto">
            <a:xfrm>
              <a:off x="7786710" y="142852"/>
              <a:ext cx="1214446" cy="2054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2"/>
            <a:srcRect l="9550" t="32491" r="77420"/>
            <a:stretch>
              <a:fillRect/>
            </a:stretch>
          </p:blipFill>
          <p:spPr bwMode="auto">
            <a:xfrm>
              <a:off x="7686706" y="6269038"/>
              <a:ext cx="1385888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"/>
            <p:cNvPicPr>
              <a:picLocks noChangeAspect="1"/>
            </p:cNvPicPr>
            <p:nvPr/>
          </p:nvPicPr>
          <p:blipFill>
            <a:blip r:embed="rId4"/>
            <a:srcRect l="2174" r="1784"/>
            <a:stretch>
              <a:fillRect/>
            </a:stretch>
          </p:blipFill>
          <p:spPr bwMode="auto">
            <a:xfrm>
              <a:off x="7704169" y="5888038"/>
              <a:ext cx="1341438" cy="34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5784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Latn-RS" b="1" dirty="0" smtClean="0"/>
              <a:t>University incomes</a:t>
            </a:r>
            <a:r>
              <a:rPr lang="sr-Latn-RS" dirty="0" smtClean="0"/>
              <a:t/>
            </a:r>
            <a:br>
              <a:rPr lang="sr-Latn-R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89251"/>
            <a:ext cx="8229600" cy="3668707"/>
          </a:xfrm>
        </p:spPr>
        <p:txBody>
          <a:bodyPr/>
          <a:lstStyle/>
          <a:p>
            <a:r>
              <a:rPr lang="en-US" dirty="0" smtClean="0"/>
              <a:t>S</a:t>
            </a:r>
            <a:r>
              <a:rPr lang="sr-Latn-RS" dirty="0" smtClean="0"/>
              <a:t>tate funds</a:t>
            </a:r>
          </a:p>
          <a:p>
            <a:endParaRPr lang="sr-Latn-RS" dirty="0" smtClean="0"/>
          </a:p>
          <a:p>
            <a:r>
              <a:rPr lang="sr-Latn-RS" dirty="0" smtClean="0"/>
              <a:t>Own income </a:t>
            </a:r>
          </a:p>
          <a:p>
            <a:endParaRPr lang="sr-Latn-RS" dirty="0" smtClean="0"/>
          </a:p>
          <a:p>
            <a:r>
              <a:rPr lang="sr-Latn-RS" dirty="0"/>
              <a:t>Startup companies</a:t>
            </a:r>
            <a:r>
              <a:rPr lang="sr-Latn-RS" dirty="0" smtClean="0"/>
              <a:t/>
            </a:r>
            <a:br>
              <a:rPr lang="sr-Latn-RS" dirty="0" smtClean="0"/>
            </a:b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668000" y="-142900"/>
            <a:ext cx="1428760" cy="7358114"/>
            <a:chOff x="7668000" y="-142900"/>
            <a:chExt cx="1428760" cy="7358114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2"/>
            <a:srcRect l="9550" t="59496" r="77420"/>
            <a:stretch>
              <a:fillRect/>
            </a:stretch>
          </p:blipFill>
          <p:spPr bwMode="auto">
            <a:xfrm>
              <a:off x="7668000" y="-142900"/>
              <a:ext cx="1428760" cy="7358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/>
            <a:srcRect l="10382" t="6212" r="78146" b="4452"/>
            <a:stretch>
              <a:fillRect/>
            </a:stretch>
          </p:blipFill>
          <p:spPr bwMode="auto">
            <a:xfrm>
              <a:off x="7786710" y="142852"/>
              <a:ext cx="1214446" cy="2054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2"/>
            <a:srcRect l="9550" t="32491" r="77420"/>
            <a:stretch>
              <a:fillRect/>
            </a:stretch>
          </p:blipFill>
          <p:spPr bwMode="auto">
            <a:xfrm>
              <a:off x="7686706" y="6269038"/>
              <a:ext cx="1385888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"/>
            <p:cNvPicPr>
              <a:picLocks noChangeAspect="1"/>
            </p:cNvPicPr>
            <p:nvPr/>
          </p:nvPicPr>
          <p:blipFill>
            <a:blip r:embed="rId4"/>
            <a:srcRect l="2174" r="1784"/>
            <a:stretch>
              <a:fillRect/>
            </a:stretch>
          </p:blipFill>
          <p:spPr bwMode="auto">
            <a:xfrm>
              <a:off x="7704169" y="5888038"/>
              <a:ext cx="1341438" cy="34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xffH58KwDz9hAyA9XXcgXjVH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70" y="-7168"/>
            <a:ext cx="9429816" cy="8722580"/>
          </a:xfrm>
        </p:spPr>
      </p:pic>
      <p:sp>
        <p:nvSpPr>
          <p:cNvPr id="7" name="Freeform 6"/>
          <p:cNvSpPr/>
          <p:nvPr/>
        </p:nvSpPr>
        <p:spPr>
          <a:xfrm>
            <a:off x="2214546" y="1857364"/>
            <a:ext cx="3143272" cy="2000264"/>
          </a:xfrm>
          <a:custGeom>
            <a:avLst/>
            <a:gdLst>
              <a:gd name="connsiteX0" fmla="*/ 5604 w 2988158"/>
              <a:gd name="connsiteY0" fmla="*/ 797442 h 1945758"/>
              <a:gd name="connsiteX1" fmla="*/ 48135 w 2988158"/>
              <a:gd name="connsiteY1" fmla="*/ 701749 h 1945758"/>
              <a:gd name="connsiteX2" fmla="*/ 80032 w 2988158"/>
              <a:gd name="connsiteY2" fmla="*/ 691117 h 1945758"/>
              <a:gd name="connsiteX3" fmla="*/ 154460 w 2988158"/>
              <a:gd name="connsiteY3" fmla="*/ 648586 h 1945758"/>
              <a:gd name="connsiteX4" fmla="*/ 186358 w 2988158"/>
              <a:gd name="connsiteY4" fmla="*/ 637954 h 1945758"/>
              <a:gd name="connsiteX5" fmla="*/ 505335 w 2988158"/>
              <a:gd name="connsiteY5" fmla="*/ 606056 h 1945758"/>
              <a:gd name="connsiteX6" fmla="*/ 558497 w 2988158"/>
              <a:gd name="connsiteY6" fmla="*/ 584791 h 1945758"/>
              <a:gd name="connsiteX7" fmla="*/ 632925 w 2988158"/>
              <a:gd name="connsiteY7" fmla="*/ 552893 h 1945758"/>
              <a:gd name="connsiteX8" fmla="*/ 696721 w 2988158"/>
              <a:gd name="connsiteY8" fmla="*/ 489098 h 1945758"/>
              <a:gd name="connsiteX9" fmla="*/ 749884 w 2988158"/>
              <a:gd name="connsiteY9" fmla="*/ 425303 h 1945758"/>
              <a:gd name="connsiteX10" fmla="*/ 771149 w 2988158"/>
              <a:gd name="connsiteY10" fmla="*/ 393405 h 1945758"/>
              <a:gd name="connsiteX11" fmla="*/ 792414 w 2988158"/>
              <a:gd name="connsiteY11" fmla="*/ 350875 h 1945758"/>
              <a:gd name="connsiteX12" fmla="*/ 824311 w 2988158"/>
              <a:gd name="connsiteY12" fmla="*/ 329610 h 1945758"/>
              <a:gd name="connsiteX13" fmla="*/ 866842 w 2988158"/>
              <a:gd name="connsiteY13" fmla="*/ 287079 h 1945758"/>
              <a:gd name="connsiteX14" fmla="*/ 930637 w 2988158"/>
              <a:gd name="connsiteY14" fmla="*/ 233917 h 1945758"/>
              <a:gd name="connsiteX15" fmla="*/ 930637 w 2988158"/>
              <a:gd name="connsiteY15" fmla="*/ 106326 h 1945758"/>
              <a:gd name="connsiteX16" fmla="*/ 909372 w 2988158"/>
              <a:gd name="connsiteY16" fmla="*/ 74428 h 1945758"/>
              <a:gd name="connsiteX17" fmla="*/ 941270 w 2988158"/>
              <a:gd name="connsiteY17" fmla="*/ 42531 h 1945758"/>
              <a:gd name="connsiteX18" fmla="*/ 1036963 w 2988158"/>
              <a:gd name="connsiteY18" fmla="*/ 10633 h 1945758"/>
              <a:gd name="connsiteX19" fmla="*/ 1111390 w 2988158"/>
              <a:gd name="connsiteY19" fmla="*/ 0 h 1945758"/>
              <a:gd name="connsiteX20" fmla="*/ 1281511 w 2988158"/>
              <a:gd name="connsiteY20" fmla="*/ 10633 h 1945758"/>
              <a:gd name="connsiteX21" fmla="*/ 1313409 w 2988158"/>
              <a:gd name="connsiteY21" fmla="*/ 21265 h 1945758"/>
              <a:gd name="connsiteX22" fmla="*/ 1441000 w 2988158"/>
              <a:gd name="connsiteY22" fmla="*/ 42531 h 1945758"/>
              <a:gd name="connsiteX23" fmla="*/ 1472897 w 2988158"/>
              <a:gd name="connsiteY23" fmla="*/ 53163 h 1945758"/>
              <a:gd name="connsiteX24" fmla="*/ 1557958 w 2988158"/>
              <a:gd name="connsiteY24" fmla="*/ 74428 h 1945758"/>
              <a:gd name="connsiteX25" fmla="*/ 1589856 w 2988158"/>
              <a:gd name="connsiteY25" fmla="*/ 85061 h 1945758"/>
              <a:gd name="connsiteX26" fmla="*/ 1653651 w 2988158"/>
              <a:gd name="connsiteY26" fmla="*/ 127591 h 1945758"/>
              <a:gd name="connsiteX27" fmla="*/ 1749344 w 2988158"/>
              <a:gd name="connsiteY27" fmla="*/ 138224 h 1945758"/>
              <a:gd name="connsiteX28" fmla="*/ 1845037 w 2988158"/>
              <a:gd name="connsiteY28" fmla="*/ 159489 h 1945758"/>
              <a:gd name="connsiteX29" fmla="*/ 1908832 w 2988158"/>
              <a:gd name="connsiteY29" fmla="*/ 170121 h 1945758"/>
              <a:gd name="connsiteX30" fmla="*/ 1940730 w 2988158"/>
              <a:gd name="connsiteY30" fmla="*/ 180754 h 1945758"/>
              <a:gd name="connsiteX31" fmla="*/ 1983260 w 2988158"/>
              <a:gd name="connsiteY31" fmla="*/ 191386 h 1945758"/>
              <a:gd name="connsiteX32" fmla="*/ 2015158 w 2988158"/>
              <a:gd name="connsiteY32" fmla="*/ 212652 h 1945758"/>
              <a:gd name="connsiteX33" fmla="*/ 2057688 w 2988158"/>
              <a:gd name="connsiteY33" fmla="*/ 223284 h 1945758"/>
              <a:gd name="connsiteX34" fmla="*/ 2089586 w 2988158"/>
              <a:gd name="connsiteY34" fmla="*/ 233917 h 1945758"/>
              <a:gd name="connsiteX35" fmla="*/ 2132116 w 2988158"/>
              <a:gd name="connsiteY35" fmla="*/ 244549 h 1945758"/>
              <a:gd name="connsiteX36" fmla="*/ 2195911 w 2988158"/>
              <a:gd name="connsiteY36" fmla="*/ 265814 h 1945758"/>
              <a:gd name="connsiteX37" fmla="*/ 2217177 w 2988158"/>
              <a:gd name="connsiteY37" fmla="*/ 287079 h 1945758"/>
              <a:gd name="connsiteX38" fmla="*/ 2334135 w 2988158"/>
              <a:gd name="connsiteY38" fmla="*/ 308345 h 1945758"/>
              <a:gd name="connsiteX39" fmla="*/ 2429828 w 2988158"/>
              <a:gd name="connsiteY39" fmla="*/ 372140 h 1945758"/>
              <a:gd name="connsiteX40" fmla="*/ 2461725 w 2988158"/>
              <a:gd name="connsiteY40" fmla="*/ 393405 h 1945758"/>
              <a:gd name="connsiteX41" fmla="*/ 2546786 w 2988158"/>
              <a:gd name="connsiteY41" fmla="*/ 446568 h 1945758"/>
              <a:gd name="connsiteX42" fmla="*/ 2578684 w 2988158"/>
              <a:gd name="connsiteY42" fmla="*/ 467833 h 1945758"/>
              <a:gd name="connsiteX43" fmla="*/ 2674377 w 2988158"/>
              <a:gd name="connsiteY43" fmla="*/ 552893 h 1945758"/>
              <a:gd name="connsiteX44" fmla="*/ 2706274 w 2988158"/>
              <a:gd name="connsiteY44" fmla="*/ 563526 h 1945758"/>
              <a:gd name="connsiteX45" fmla="*/ 2759437 w 2988158"/>
              <a:gd name="connsiteY45" fmla="*/ 606056 h 1945758"/>
              <a:gd name="connsiteX46" fmla="*/ 2780702 w 2988158"/>
              <a:gd name="connsiteY46" fmla="*/ 637954 h 1945758"/>
              <a:gd name="connsiteX47" fmla="*/ 2812600 w 2988158"/>
              <a:gd name="connsiteY47" fmla="*/ 669852 h 1945758"/>
              <a:gd name="connsiteX48" fmla="*/ 2833865 w 2988158"/>
              <a:gd name="connsiteY48" fmla="*/ 733647 h 1945758"/>
              <a:gd name="connsiteX49" fmla="*/ 2844497 w 2988158"/>
              <a:gd name="connsiteY49" fmla="*/ 765545 h 1945758"/>
              <a:gd name="connsiteX50" fmla="*/ 2855130 w 2988158"/>
              <a:gd name="connsiteY50" fmla="*/ 818707 h 1945758"/>
              <a:gd name="connsiteX51" fmla="*/ 2887028 w 2988158"/>
              <a:gd name="connsiteY51" fmla="*/ 1063256 h 1945758"/>
              <a:gd name="connsiteX52" fmla="*/ 2908293 w 2988158"/>
              <a:gd name="connsiteY52" fmla="*/ 1105786 h 1945758"/>
              <a:gd name="connsiteX53" fmla="*/ 2940190 w 2988158"/>
              <a:gd name="connsiteY53" fmla="*/ 1127052 h 1945758"/>
              <a:gd name="connsiteX54" fmla="*/ 2961456 w 2988158"/>
              <a:gd name="connsiteY54" fmla="*/ 1148317 h 1945758"/>
              <a:gd name="connsiteX55" fmla="*/ 2982721 w 2988158"/>
              <a:gd name="connsiteY55" fmla="*/ 1212112 h 1945758"/>
              <a:gd name="connsiteX56" fmla="*/ 2929558 w 2988158"/>
              <a:gd name="connsiteY56" fmla="*/ 1318438 h 1945758"/>
              <a:gd name="connsiteX57" fmla="*/ 2876395 w 2988158"/>
              <a:gd name="connsiteY57" fmla="*/ 1382233 h 1945758"/>
              <a:gd name="connsiteX58" fmla="*/ 2812600 w 2988158"/>
              <a:gd name="connsiteY58" fmla="*/ 1424763 h 1945758"/>
              <a:gd name="connsiteX59" fmla="*/ 2770070 w 2988158"/>
              <a:gd name="connsiteY59" fmla="*/ 1456661 h 1945758"/>
              <a:gd name="connsiteX60" fmla="*/ 2716907 w 2988158"/>
              <a:gd name="connsiteY60" fmla="*/ 1499191 h 1945758"/>
              <a:gd name="connsiteX61" fmla="*/ 2674377 w 2988158"/>
              <a:gd name="connsiteY61" fmla="*/ 1520456 h 1945758"/>
              <a:gd name="connsiteX62" fmla="*/ 2642479 w 2988158"/>
              <a:gd name="connsiteY62" fmla="*/ 1552354 h 1945758"/>
              <a:gd name="connsiteX63" fmla="*/ 2578684 w 2988158"/>
              <a:gd name="connsiteY63" fmla="*/ 1594884 h 1945758"/>
              <a:gd name="connsiteX64" fmla="*/ 2546786 w 2988158"/>
              <a:gd name="connsiteY64" fmla="*/ 1616149 h 1945758"/>
              <a:gd name="connsiteX65" fmla="*/ 2482990 w 2988158"/>
              <a:gd name="connsiteY65" fmla="*/ 1637414 h 1945758"/>
              <a:gd name="connsiteX66" fmla="*/ 2451093 w 2988158"/>
              <a:gd name="connsiteY66" fmla="*/ 1658679 h 1945758"/>
              <a:gd name="connsiteX67" fmla="*/ 2387297 w 2988158"/>
              <a:gd name="connsiteY67" fmla="*/ 1722475 h 1945758"/>
              <a:gd name="connsiteX68" fmla="*/ 2355400 w 2988158"/>
              <a:gd name="connsiteY68" fmla="*/ 1733107 h 1945758"/>
              <a:gd name="connsiteX69" fmla="*/ 2280972 w 2988158"/>
              <a:gd name="connsiteY69" fmla="*/ 1796903 h 1945758"/>
              <a:gd name="connsiteX70" fmla="*/ 2206544 w 2988158"/>
              <a:gd name="connsiteY70" fmla="*/ 1818168 h 1945758"/>
              <a:gd name="connsiteX71" fmla="*/ 2068321 w 2988158"/>
              <a:gd name="connsiteY71" fmla="*/ 1807535 h 1945758"/>
              <a:gd name="connsiteX72" fmla="*/ 2036423 w 2988158"/>
              <a:gd name="connsiteY72" fmla="*/ 1796903 h 1945758"/>
              <a:gd name="connsiteX73" fmla="*/ 1940730 w 2988158"/>
              <a:gd name="connsiteY73" fmla="*/ 1722475 h 1945758"/>
              <a:gd name="connsiteX74" fmla="*/ 1898200 w 2988158"/>
              <a:gd name="connsiteY74" fmla="*/ 1658679 h 1945758"/>
              <a:gd name="connsiteX75" fmla="*/ 1866302 w 2988158"/>
              <a:gd name="connsiteY75" fmla="*/ 1637414 h 1945758"/>
              <a:gd name="connsiteX76" fmla="*/ 1685549 w 2988158"/>
              <a:gd name="connsiteY76" fmla="*/ 1648047 h 1945758"/>
              <a:gd name="connsiteX77" fmla="*/ 1643018 w 2988158"/>
              <a:gd name="connsiteY77" fmla="*/ 1679945 h 1945758"/>
              <a:gd name="connsiteX78" fmla="*/ 1579223 w 2988158"/>
              <a:gd name="connsiteY78" fmla="*/ 1733107 h 1945758"/>
              <a:gd name="connsiteX79" fmla="*/ 1568590 w 2988158"/>
              <a:gd name="connsiteY79" fmla="*/ 1765005 h 1945758"/>
              <a:gd name="connsiteX80" fmla="*/ 1547325 w 2988158"/>
              <a:gd name="connsiteY80" fmla="*/ 1796903 h 1945758"/>
              <a:gd name="connsiteX81" fmla="*/ 1515428 w 2988158"/>
              <a:gd name="connsiteY81" fmla="*/ 1935126 h 1945758"/>
              <a:gd name="connsiteX82" fmla="*/ 1483530 w 2988158"/>
              <a:gd name="connsiteY82" fmla="*/ 1945758 h 1945758"/>
              <a:gd name="connsiteX83" fmla="*/ 1419735 w 2988158"/>
              <a:gd name="connsiteY83" fmla="*/ 1903228 h 1945758"/>
              <a:gd name="connsiteX84" fmla="*/ 1387837 w 2988158"/>
              <a:gd name="connsiteY84" fmla="*/ 1871331 h 1945758"/>
              <a:gd name="connsiteX85" fmla="*/ 1345307 w 2988158"/>
              <a:gd name="connsiteY85" fmla="*/ 1860698 h 1945758"/>
              <a:gd name="connsiteX86" fmla="*/ 1281511 w 2988158"/>
              <a:gd name="connsiteY86" fmla="*/ 1828800 h 1945758"/>
              <a:gd name="connsiteX87" fmla="*/ 1217716 w 2988158"/>
              <a:gd name="connsiteY87" fmla="*/ 1796903 h 1945758"/>
              <a:gd name="connsiteX88" fmla="*/ 1164553 w 2988158"/>
              <a:gd name="connsiteY88" fmla="*/ 1733107 h 1945758"/>
              <a:gd name="connsiteX89" fmla="*/ 1143288 w 2988158"/>
              <a:gd name="connsiteY89" fmla="*/ 1658679 h 1945758"/>
              <a:gd name="connsiteX90" fmla="*/ 1122023 w 2988158"/>
              <a:gd name="connsiteY90" fmla="*/ 1626782 h 1945758"/>
              <a:gd name="connsiteX91" fmla="*/ 1090125 w 2988158"/>
              <a:gd name="connsiteY91" fmla="*/ 1562986 h 1945758"/>
              <a:gd name="connsiteX92" fmla="*/ 973167 w 2988158"/>
              <a:gd name="connsiteY92" fmla="*/ 1509824 h 1945758"/>
              <a:gd name="connsiteX93" fmla="*/ 920004 w 2988158"/>
              <a:gd name="connsiteY93" fmla="*/ 1456661 h 1945758"/>
              <a:gd name="connsiteX94" fmla="*/ 856209 w 2988158"/>
              <a:gd name="connsiteY94" fmla="*/ 1414131 h 1945758"/>
              <a:gd name="connsiteX95" fmla="*/ 834944 w 2988158"/>
              <a:gd name="connsiteY95" fmla="*/ 1382233 h 1945758"/>
              <a:gd name="connsiteX96" fmla="*/ 803046 w 2988158"/>
              <a:gd name="connsiteY96" fmla="*/ 1371600 h 1945758"/>
              <a:gd name="connsiteX97" fmla="*/ 771149 w 2988158"/>
              <a:gd name="connsiteY97" fmla="*/ 1350335 h 1945758"/>
              <a:gd name="connsiteX98" fmla="*/ 749884 w 2988158"/>
              <a:gd name="connsiteY98" fmla="*/ 1318438 h 1945758"/>
              <a:gd name="connsiteX99" fmla="*/ 717986 w 2988158"/>
              <a:gd name="connsiteY99" fmla="*/ 1307805 h 1945758"/>
              <a:gd name="connsiteX100" fmla="*/ 675456 w 2988158"/>
              <a:gd name="connsiteY100" fmla="*/ 1286540 h 1945758"/>
              <a:gd name="connsiteX101" fmla="*/ 622293 w 2988158"/>
              <a:gd name="connsiteY101" fmla="*/ 1244010 h 1945758"/>
              <a:gd name="connsiteX102" fmla="*/ 579763 w 2988158"/>
              <a:gd name="connsiteY102" fmla="*/ 1233377 h 1945758"/>
              <a:gd name="connsiteX103" fmla="*/ 515967 w 2988158"/>
              <a:gd name="connsiteY103" fmla="*/ 1190847 h 1945758"/>
              <a:gd name="connsiteX104" fmla="*/ 462804 w 2988158"/>
              <a:gd name="connsiteY104" fmla="*/ 1148317 h 1945758"/>
              <a:gd name="connsiteX105" fmla="*/ 430907 w 2988158"/>
              <a:gd name="connsiteY105" fmla="*/ 1127052 h 1945758"/>
              <a:gd name="connsiteX106" fmla="*/ 367111 w 2988158"/>
              <a:gd name="connsiteY106" fmla="*/ 1063256 h 1945758"/>
              <a:gd name="connsiteX107" fmla="*/ 324581 w 2988158"/>
              <a:gd name="connsiteY107" fmla="*/ 999461 h 1945758"/>
              <a:gd name="connsiteX108" fmla="*/ 239521 w 2988158"/>
              <a:gd name="connsiteY108" fmla="*/ 956931 h 1945758"/>
              <a:gd name="connsiteX109" fmla="*/ 175725 w 2988158"/>
              <a:gd name="connsiteY109" fmla="*/ 925033 h 1945758"/>
              <a:gd name="connsiteX110" fmla="*/ 101297 w 2988158"/>
              <a:gd name="connsiteY110" fmla="*/ 871870 h 1945758"/>
              <a:gd name="connsiteX111" fmla="*/ 26870 w 2988158"/>
              <a:gd name="connsiteY111" fmla="*/ 829340 h 1945758"/>
              <a:gd name="connsiteX112" fmla="*/ 5604 w 2988158"/>
              <a:gd name="connsiteY112" fmla="*/ 797442 h 1945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988158" h="1945758">
                <a:moveTo>
                  <a:pt x="5604" y="797442"/>
                </a:moveTo>
                <a:cubicBezTo>
                  <a:pt x="9148" y="776177"/>
                  <a:pt x="28117" y="730345"/>
                  <a:pt x="48135" y="701749"/>
                </a:cubicBezTo>
                <a:cubicBezTo>
                  <a:pt x="54562" y="692568"/>
                  <a:pt x="69731" y="695532"/>
                  <a:pt x="80032" y="691117"/>
                </a:cubicBezTo>
                <a:cubicBezTo>
                  <a:pt x="210526" y="635192"/>
                  <a:pt x="47673" y="701980"/>
                  <a:pt x="154460" y="648586"/>
                </a:cubicBezTo>
                <a:cubicBezTo>
                  <a:pt x="164484" y="643574"/>
                  <a:pt x="175725" y="641498"/>
                  <a:pt x="186358" y="637954"/>
                </a:cubicBezTo>
                <a:cubicBezTo>
                  <a:pt x="301893" y="560932"/>
                  <a:pt x="175803" y="636950"/>
                  <a:pt x="505335" y="606056"/>
                </a:cubicBezTo>
                <a:cubicBezTo>
                  <a:pt x="524337" y="604274"/>
                  <a:pt x="541056" y="592542"/>
                  <a:pt x="558497" y="584791"/>
                </a:cubicBezTo>
                <a:cubicBezTo>
                  <a:pt x="637331" y="549754"/>
                  <a:pt x="567410" y="574733"/>
                  <a:pt x="632925" y="552893"/>
                </a:cubicBezTo>
                <a:cubicBezTo>
                  <a:pt x="654190" y="531628"/>
                  <a:pt x="687211" y="517628"/>
                  <a:pt x="696721" y="489098"/>
                </a:cubicBezTo>
                <a:cubicBezTo>
                  <a:pt x="712957" y="440388"/>
                  <a:pt x="698387" y="463924"/>
                  <a:pt x="749884" y="425303"/>
                </a:cubicBezTo>
                <a:cubicBezTo>
                  <a:pt x="756972" y="414670"/>
                  <a:pt x="764809" y="404500"/>
                  <a:pt x="771149" y="393405"/>
                </a:cubicBezTo>
                <a:cubicBezTo>
                  <a:pt x="779013" y="379643"/>
                  <a:pt x="782267" y="363051"/>
                  <a:pt x="792414" y="350875"/>
                </a:cubicBezTo>
                <a:cubicBezTo>
                  <a:pt x="800595" y="341058"/>
                  <a:pt x="814609" y="337926"/>
                  <a:pt x="824311" y="329610"/>
                </a:cubicBezTo>
                <a:cubicBezTo>
                  <a:pt x="839534" y="316562"/>
                  <a:pt x="850160" y="298200"/>
                  <a:pt x="866842" y="287079"/>
                </a:cubicBezTo>
                <a:cubicBezTo>
                  <a:pt x="911250" y="257473"/>
                  <a:pt x="889703" y="274850"/>
                  <a:pt x="930637" y="233917"/>
                </a:cubicBezTo>
                <a:cubicBezTo>
                  <a:pt x="954940" y="161007"/>
                  <a:pt x="963041" y="179235"/>
                  <a:pt x="930637" y="106326"/>
                </a:cubicBezTo>
                <a:cubicBezTo>
                  <a:pt x="925447" y="94649"/>
                  <a:pt x="916460" y="85061"/>
                  <a:pt x="909372" y="74428"/>
                </a:cubicBezTo>
                <a:cubicBezTo>
                  <a:pt x="920005" y="63796"/>
                  <a:pt x="929034" y="51271"/>
                  <a:pt x="941270" y="42531"/>
                </a:cubicBezTo>
                <a:cubicBezTo>
                  <a:pt x="973332" y="19629"/>
                  <a:pt x="998622" y="17023"/>
                  <a:pt x="1036963" y="10633"/>
                </a:cubicBezTo>
                <a:cubicBezTo>
                  <a:pt x="1061683" y="6513"/>
                  <a:pt x="1086581" y="3544"/>
                  <a:pt x="1111390" y="0"/>
                </a:cubicBezTo>
                <a:cubicBezTo>
                  <a:pt x="1168097" y="3544"/>
                  <a:pt x="1225006" y="4685"/>
                  <a:pt x="1281511" y="10633"/>
                </a:cubicBezTo>
                <a:cubicBezTo>
                  <a:pt x="1292657" y="11806"/>
                  <a:pt x="1302419" y="19067"/>
                  <a:pt x="1313409" y="21265"/>
                </a:cubicBezTo>
                <a:cubicBezTo>
                  <a:pt x="1355689" y="29721"/>
                  <a:pt x="1400095" y="28897"/>
                  <a:pt x="1441000" y="42531"/>
                </a:cubicBezTo>
                <a:cubicBezTo>
                  <a:pt x="1451632" y="46075"/>
                  <a:pt x="1462084" y="50214"/>
                  <a:pt x="1472897" y="53163"/>
                </a:cubicBezTo>
                <a:cubicBezTo>
                  <a:pt x="1501093" y="60853"/>
                  <a:pt x="1530232" y="65186"/>
                  <a:pt x="1557958" y="74428"/>
                </a:cubicBezTo>
                <a:cubicBezTo>
                  <a:pt x="1568591" y="77972"/>
                  <a:pt x="1580059" y="79618"/>
                  <a:pt x="1589856" y="85061"/>
                </a:cubicBezTo>
                <a:cubicBezTo>
                  <a:pt x="1612197" y="97473"/>
                  <a:pt x="1628250" y="124769"/>
                  <a:pt x="1653651" y="127591"/>
                </a:cubicBezTo>
                <a:cubicBezTo>
                  <a:pt x="1685549" y="131135"/>
                  <a:pt x="1717687" y="132948"/>
                  <a:pt x="1749344" y="138224"/>
                </a:cubicBezTo>
                <a:cubicBezTo>
                  <a:pt x="1781575" y="143596"/>
                  <a:pt x="1812996" y="153081"/>
                  <a:pt x="1845037" y="159489"/>
                </a:cubicBezTo>
                <a:cubicBezTo>
                  <a:pt x="1866177" y="163717"/>
                  <a:pt x="1887567" y="166577"/>
                  <a:pt x="1908832" y="170121"/>
                </a:cubicBezTo>
                <a:cubicBezTo>
                  <a:pt x="1919465" y="173665"/>
                  <a:pt x="1929953" y="177675"/>
                  <a:pt x="1940730" y="180754"/>
                </a:cubicBezTo>
                <a:cubicBezTo>
                  <a:pt x="1954781" y="184768"/>
                  <a:pt x="1969829" y="185630"/>
                  <a:pt x="1983260" y="191386"/>
                </a:cubicBezTo>
                <a:cubicBezTo>
                  <a:pt x="1995006" y="196420"/>
                  <a:pt x="2003412" y="207618"/>
                  <a:pt x="2015158" y="212652"/>
                </a:cubicBezTo>
                <a:cubicBezTo>
                  <a:pt x="2028589" y="218408"/>
                  <a:pt x="2043637" y="219270"/>
                  <a:pt x="2057688" y="223284"/>
                </a:cubicBezTo>
                <a:cubicBezTo>
                  <a:pt x="2068465" y="226363"/>
                  <a:pt x="2078809" y="230838"/>
                  <a:pt x="2089586" y="233917"/>
                </a:cubicBezTo>
                <a:cubicBezTo>
                  <a:pt x="2103637" y="237931"/>
                  <a:pt x="2118119" y="240350"/>
                  <a:pt x="2132116" y="244549"/>
                </a:cubicBezTo>
                <a:cubicBezTo>
                  <a:pt x="2153586" y="250990"/>
                  <a:pt x="2195911" y="265814"/>
                  <a:pt x="2195911" y="265814"/>
                </a:cubicBezTo>
                <a:cubicBezTo>
                  <a:pt x="2203000" y="272902"/>
                  <a:pt x="2208581" y="281921"/>
                  <a:pt x="2217177" y="287079"/>
                </a:cubicBezTo>
                <a:cubicBezTo>
                  <a:pt x="2243058" y="302608"/>
                  <a:pt x="2322403" y="306878"/>
                  <a:pt x="2334135" y="308345"/>
                </a:cubicBezTo>
                <a:lnTo>
                  <a:pt x="2429828" y="372140"/>
                </a:lnTo>
                <a:cubicBezTo>
                  <a:pt x="2440460" y="379228"/>
                  <a:pt x="2450295" y="387690"/>
                  <a:pt x="2461725" y="393405"/>
                </a:cubicBezTo>
                <a:cubicBezTo>
                  <a:pt x="2528338" y="426711"/>
                  <a:pt x="2482372" y="400558"/>
                  <a:pt x="2546786" y="446568"/>
                </a:cubicBezTo>
                <a:cubicBezTo>
                  <a:pt x="2557185" y="453996"/>
                  <a:pt x="2569133" y="459343"/>
                  <a:pt x="2578684" y="467833"/>
                </a:cubicBezTo>
                <a:cubicBezTo>
                  <a:pt x="2614921" y="500043"/>
                  <a:pt x="2633006" y="532207"/>
                  <a:pt x="2674377" y="552893"/>
                </a:cubicBezTo>
                <a:cubicBezTo>
                  <a:pt x="2684401" y="557905"/>
                  <a:pt x="2695642" y="559982"/>
                  <a:pt x="2706274" y="563526"/>
                </a:cubicBezTo>
                <a:cubicBezTo>
                  <a:pt x="2723995" y="577703"/>
                  <a:pt x="2743390" y="590009"/>
                  <a:pt x="2759437" y="606056"/>
                </a:cubicBezTo>
                <a:cubicBezTo>
                  <a:pt x="2768473" y="615092"/>
                  <a:pt x="2772521" y="628137"/>
                  <a:pt x="2780702" y="637954"/>
                </a:cubicBezTo>
                <a:cubicBezTo>
                  <a:pt x="2790328" y="649506"/>
                  <a:pt x="2801967" y="659219"/>
                  <a:pt x="2812600" y="669852"/>
                </a:cubicBezTo>
                <a:lnTo>
                  <a:pt x="2833865" y="733647"/>
                </a:lnTo>
                <a:cubicBezTo>
                  <a:pt x="2837409" y="744280"/>
                  <a:pt x="2842299" y="754555"/>
                  <a:pt x="2844497" y="765545"/>
                </a:cubicBezTo>
                <a:lnTo>
                  <a:pt x="2855130" y="818707"/>
                </a:lnTo>
                <a:cubicBezTo>
                  <a:pt x="2859836" y="898701"/>
                  <a:pt x="2849367" y="987934"/>
                  <a:pt x="2887028" y="1063256"/>
                </a:cubicBezTo>
                <a:cubicBezTo>
                  <a:pt x="2894116" y="1077433"/>
                  <a:pt x="2898146" y="1093610"/>
                  <a:pt x="2908293" y="1105786"/>
                </a:cubicBezTo>
                <a:cubicBezTo>
                  <a:pt x="2916474" y="1115603"/>
                  <a:pt x="2930212" y="1119069"/>
                  <a:pt x="2940190" y="1127052"/>
                </a:cubicBezTo>
                <a:cubicBezTo>
                  <a:pt x="2948018" y="1133314"/>
                  <a:pt x="2954367" y="1141229"/>
                  <a:pt x="2961456" y="1148317"/>
                </a:cubicBezTo>
                <a:cubicBezTo>
                  <a:pt x="2968544" y="1169582"/>
                  <a:pt x="2988158" y="1190366"/>
                  <a:pt x="2982721" y="1212112"/>
                </a:cubicBezTo>
                <a:cubicBezTo>
                  <a:pt x="2965889" y="1279436"/>
                  <a:pt x="2980193" y="1242484"/>
                  <a:pt x="2929558" y="1318438"/>
                </a:cubicBezTo>
                <a:cubicBezTo>
                  <a:pt x="2910657" y="1346790"/>
                  <a:pt x="2904732" y="1360193"/>
                  <a:pt x="2876395" y="1382233"/>
                </a:cubicBezTo>
                <a:cubicBezTo>
                  <a:pt x="2856221" y="1397924"/>
                  <a:pt x="2833046" y="1409428"/>
                  <a:pt x="2812600" y="1424763"/>
                </a:cubicBezTo>
                <a:cubicBezTo>
                  <a:pt x="2798423" y="1435396"/>
                  <a:pt x="2783684" y="1445316"/>
                  <a:pt x="2770070" y="1456661"/>
                </a:cubicBezTo>
                <a:cubicBezTo>
                  <a:pt x="2731969" y="1488412"/>
                  <a:pt x="2767087" y="1470517"/>
                  <a:pt x="2716907" y="1499191"/>
                </a:cubicBezTo>
                <a:cubicBezTo>
                  <a:pt x="2703145" y="1507055"/>
                  <a:pt x="2687275" y="1511243"/>
                  <a:pt x="2674377" y="1520456"/>
                </a:cubicBezTo>
                <a:cubicBezTo>
                  <a:pt x="2662141" y="1529196"/>
                  <a:pt x="2654348" y="1543122"/>
                  <a:pt x="2642479" y="1552354"/>
                </a:cubicBezTo>
                <a:cubicBezTo>
                  <a:pt x="2622305" y="1568045"/>
                  <a:pt x="2599949" y="1580707"/>
                  <a:pt x="2578684" y="1594884"/>
                </a:cubicBezTo>
                <a:cubicBezTo>
                  <a:pt x="2568051" y="1601972"/>
                  <a:pt x="2558909" y="1612108"/>
                  <a:pt x="2546786" y="1616149"/>
                </a:cubicBezTo>
                <a:lnTo>
                  <a:pt x="2482990" y="1637414"/>
                </a:lnTo>
                <a:cubicBezTo>
                  <a:pt x="2472358" y="1644502"/>
                  <a:pt x="2460644" y="1650189"/>
                  <a:pt x="2451093" y="1658679"/>
                </a:cubicBezTo>
                <a:cubicBezTo>
                  <a:pt x="2428616" y="1678659"/>
                  <a:pt x="2415828" y="1712965"/>
                  <a:pt x="2387297" y="1722475"/>
                </a:cubicBezTo>
                <a:lnTo>
                  <a:pt x="2355400" y="1733107"/>
                </a:lnTo>
                <a:cubicBezTo>
                  <a:pt x="2330263" y="1758244"/>
                  <a:pt x="2312797" y="1778718"/>
                  <a:pt x="2280972" y="1796903"/>
                </a:cubicBezTo>
                <a:cubicBezTo>
                  <a:pt x="2269112" y="1803680"/>
                  <a:pt x="2215746" y="1815868"/>
                  <a:pt x="2206544" y="1818168"/>
                </a:cubicBezTo>
                <a:cubicBezTo>
                  <a:pt x="2160470" y="1814624"/>
                  <a:pt x="2114175" y="1813267"/>
                  <a:pt x="2068321" y="1807535"/>
                </a:cubicBezTo>
                <a:cubicBezTo>
                  <a:pt x="2057200" y="1806145"/>
                  <a:pt x="2046220" y="1802346"/>
                  <a:pt x="2036423" y="1796903"/>
                </a:cubicBezTo>
                <a:cubicBezTo>
                  <a:pt x="2004969" y="1779428"/>
                  <a:pt x="1964312" y="1752795"/>
                  <a:pt x="1940730" y="1722475"/>
                </a:cubicBezTo>
                <a:cubicBezTo>
                  <a:pt x="1925039" y="1702301"/>
                  <a:pt x="1919465" y="1672856"/>
                  <a:pt x="1898200" y="1658679"/>
                </a:cubicBezTo>
                <a:lnTo>
                  <a:pt x="1866302" y="1637414"/>
                </a:lnTo>
                <a:cubicBezTo>
                  <a:pt x="1806051" y="1640958"/>
                  <a:pt x="1744838" y="1636754"/>
                  <a:pt x="1685549" y="1648047"/>
                </a:cubicBezTo>
                <a:cubicBezTo>
                  <a:pt x="1668141" y="1651363"/>
                  <a:pt x="1657438" y="1669645"/>
                  <a:pt x="1643018" y="1679945"/>
                </a:cubicBezTo>
                <a:cubicBezTo>
                  <a:pt x="1591209" y="1716952"/>
                  <a:pt x="1628866" y="1683466"/>
                  <a:pt x="1579223" y="1733107"/>
                </a:cubicBezTo>
                <a:cubicBezTo>
                  <a:pt x="1575679" y="1743740"/>
                  <a:pt x="1573602" y="1754980"/>
                  <a:pt x="1568590" y="1765005"/>
                </a:cubicBezTo>
                <a:cubicBezTo>
                  <a:pt x="1562875" y="1776435"/>
                  <a:pt x="1550198" y="1784451"/>
                  <a:pt x="1547325" y="1796903"/>
                </a:cubicBezTo>
                <a:cubicBezTo>
                  <a:pt x="1538983" y="1833051"/>
                  <a:pt x="1555172" y="1903331"/>
                  <a:pt x="1515428" y="1935126"/>
                </a:cubicBezTo>
                <a:cubicBezTo>
                  <a:pt x="1506676" y="1942127"/>
                  <a:pt x="1494163" y="1942214"/>
                  <a:pt x="1483530" y="1945758"/>
                </a:cubicBezTo>
                <a:cubicBezTo>
                  <a:pt x="1462265" y="1931581"/>
                  <a:pt x="1437807" y="1921299"/>
                  <a:pt x="1419735" y="1903228"/>
                </a:cubicBezTo>
                <a:cubicBezTo>
                  <a:pt x="1409102" y="1892596"/>
                  <a:pt x="1400892" y="1878791"/>
                  <a:pt x="1387837" y="1871331"/>
                </a:cubicBezTo>
                <a:cubicBezTo>
                  <a:pt x="1375149" y="1864081"/>
                  <a:pt x="1359484" y="1864242"/>
                  <a:pt x="1345307" y="1860698"/>
                </a:cubicBezTo>
                <a:cubicBezTo>
                  <a:pt x="1253887" y="1799753"/>
                  <a:pt x="1369557" y="1872824"/>
                  <a:pt x="1281511" y="1828800"/>
                </a:cubicBezTo>
                <a:cubicBezTo>
                  <a:pt x="1199073" y="1787580"/>
                  <a:pt x="1297886" y="1823625"/>
                  <a:pt x="1217716" y="1796903"/>
                </a:cubicBezTo>
                <a:cubicBezTo>
                  <a:pt x="1198555" y="1777742"/>
                  <a:pt x="1175655" y="1759013"/>
                  <a:pt x="1164553" y="1733107"/>
                </a:cubicBezTo>
                <a:cubicBezTo>
                  <a:pt x="1144110" y="1685406"/>
                  <a:pt x="1163982" y="1700067"/>
                  <a:pt x="1143288" y="1658679"/>
                </a:cubicBezTo>
                <a:cubicBezTo>
                  <a:pt x="1137573" y="1647250"/>
                  <a:pt x="1127738" y="1638211"/>
                  <a:pt x="1122023" y="1626782"/>
                </a:cubicBezTo>
                <a:cubicBezTo>
                  <a:pt x="1112016" y="1606769"/>
                  <a:pt x="1112285" y="1576836"/>
                  <a:pt x="1090125" y="1562986"/>
                </a:cubicBezTo>
                <a:cubicBezTo>
                  <a:pt x="957448" y="1480062"/>
                  <a:pt x="1090982" y="1604075"/>
                  <a:pt x="973167" y="1509824"/>
                </a:cubicBezTo>
                <a:cubicBezTo>
                  <a:pt x="953597" y="1494168"/>
                  <a:pt x="940856" y="1470562"/>
                  <a:pt x="920004" y="1456661"/>
                </a:cubicBezTo>
                <a:lnTo>
                  <a:pt x="856209" y="1414131"/>
                </a:lnTo>
                <a:cubicBezTo>
                  <a:pt x="849121" y="1403498"/>
                  <a:pt x="844923" y="1390216"/>
                  <a:pt x="834944" y="1382233"/>
                </a:cubicBezTo>
                <a:cubicBezTo>
                  <a:pt x="826192" y="1375231"/>
                  <a:pt x="813071" y="1376612"/>
                  <a:pt x="803046" y="1371600"/>
                </a:cubicBezTo>
                <a:cubicBezTo>
                  <a:pt x="791617" y="1365885"/>
                  <a:pt x="781781" y="1357423"/>
                  <a:pt x="771149" y="1350335"/>
                </a:cubicBezTo>
                <a:cubicBezTo>
                  <a:pt x="764061" y="1339703"/>
                  <a:pt x="759862" y="1326421"/>
                  <a:pt x="749884" y="1318438"/>
                </a:cubicBezTo>
                <a:cubicBezTo>
                  <a:pt x="741132" y="1311437"/>
                  <a:pt x="728288" y="1312220"/>
                  <a:pt x="717986" y="1307805"/>
                </a:cubicBezTo>
                <a:cubicBezTo>
                  <a:pt x="703418" y="1301561"/>
                  <a:pt x="688644" y="1295332"/>
                  <a:pt x="675456" y="1286540"/>
                </a:cubicBezTo>
                <a:cubicBezTo>
                  <a:pt x="634301" y="1259104"/>
                  <a:pt x="676365" y="1267184"/>
                  <a:pt x="622293" y="1244010"/>
                </a:cubicBezTo>
                <a:cubicBezTo>
                  <a:pt x="608862" y="1238254"/>
                  <a:pt x="593940" y="1236921"/>
                  <a:pt x="579763" y="1233377"/>
                </a:cubicBezTo>
                <a:cubicBezTo>
                  <a:pt x="519294" y="1172908"/>
                  <a:pt x="577519" y="1221623"/>
                  <a:pt x="515967" y="1190847"/>
                </a:cubicBezTo>
                <a:cubicBezTo>
                  <a:pt x="472340" y="1169034"/>
                  <a:pt x="495765" y="1174685"/>
                  <a:pt x="462804" y="1148317"/>
                </a:cubicBezTo>
                <a:cubicBezTo>
                  <a:pt x="452826" y="1140334"/>
                  <a:pt x="440458" y="1135542"/>
                  <a:pt x="430907" y="1127052"/>
                </a:cubicBezTo>
                <a:cubicBezTo>
                  <a:pt x="408430" y="1107072"/>
                  <a:pt x="383793" y="1088279"/>
                  <a:pt x="367111" y="1063256"/>
                </a:cubicBezTo>
                <a:cubicBezTo>
                  <a:pt x="352934" y="1041991"/>
                  <a:pt x="347440" y="1010891"/>
                  <a:pt x="324581" y="999461"/>
                </a:cubicBezTo>
                <a:cubicBezTo>
                  <a:pt x="296228" y="985284"/>
                  <a:pt x="265897" y="974515"/>
                  <a:pt x="239521" y="956931"/>
                </a:cubicBezTo>
                <a:cubicBezTo>
                  <a:pt x="198298" y="929448"/>
                  <a:pt x="219746" y="939706"/>
                  <a:pt x="175725" y="925033"/>
                </a:cubicBezTo>
                <a:cubicBezTo>
                  <a:pt x="114918" y="864224"/>
                  <a:pt x="175937" y="918520"/>
                  <a:pt x="101297" y="871870"/>
                </a:cubicBezTo>
                <a:cubicBezTo>
                  <a:pt x="27730" y="825891"/>
                  <a:pt x="89537" y="850228"/>
                  <a:pt x="26870" y="829340"/>
                </a:cubicBezTo>
                <a:cubicBezTo>
                  <a:pt x="0" y="802471"/>
                  <a:pt x="2060" y="818707"/>
                  <a:pt x="5604" y="797442"/>
                </a:cubicBezTo>
                <a:close/>
              </a:path>
            </a:pathLst>
          </a:custGeom>
          <a:solidFill>
            <a:schemeClr val="tx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fire.gif-c2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4214818"/>
            <a:ext cx="571504" cy="571504"/>
          </a:xfrm>
          <a:prstGeom prst="rect">
            <a:avLst/>
          </a:prstGeom>
        </p:spPr>
      </p:pic>
      <p:pic>
        <p:nvPicPr>
          <p:cNvPr id="11" name="Picture 10" descr="fire.gif-c2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2643182"/>
            <a:ext cx="571504" cy="571504"/>
          </a:xfrm>
          <a:prstGeom prst="rect">
            <a:avLst/>
          </a:prstGeom>
        </p:spPr>
      </p:pic>
      <p:pic>
        <p:nvPicPr>
          <p:cNvPr id="12" name="Picture 11" descr="fire.gif-c2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786190"/>
            <a:ext cx="571504" cy="5715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6380" y="471488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/>
              <a:t>Thessaloniki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57620" y="4286256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 smtClean="0"/>
              <a:t>Ohrid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928794" y="320254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 smtClean="0"/>
              <a:t>Dubrovnik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000232" y="5743534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 smtClean="0"/>
              <a:t>9th century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Latn-RS" b="1" dirty="0" smtClean="0"/>
              <a:t>Coordination of Scientific Institutes with field of production</a:t>
            </a:r>
            <a:r>
              <a:rPr lang="sr-Latn-RS" dirty="0" smtClean="0"/>
              <a:t/>
            </a:r>
            <a:br>
              <a:rPr lang="sr-Latn-RS" dirty="0" smtClean="0"/>
            </a:b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740" t="15938" r="54087" b="48905"/>
          <a:stretch>
            <a:fillRect/>
          </a:stretch>
        </p:blipFill>
        <p:spPr bwMode="auto">
          <a:xfrm>
            <a:off x="-762984" y="1785926"/>
            <a:ext cx="9957476" cy="54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673" t="33059" r="50868" b="58770"/>
          <a:stretch>
            <a:fillRect/>
          </a:stretch>
        </p:blipFill>
        <p:spPr bwMode="auto">
          <a:xfrm>
            <a:off x="357158" y="5429264"/>
            <a:ext cx="87018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57158" y="6406242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 smtClean="0"/>
              <a:t>The best non-management salaries in Serbia</a:t>
            </a:r>
            <a:endParaRPr lang="en-US" sz="28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 l="12740" t="15938" r="54087" b="48905"/>
          <a:stretch>
            <a:fillRect/>
          </a:stretch>
        </p:blipFill>
        <p:spPr bwMode="auto">
          <a:xfrm>
            <a:off x="-714444" y="0"/>
            <a:ext cx="9858444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576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Latn-RS" b="1" dirty="0" smtClean="0"/>
              <a:t>Influence of companies</a:t>
            </a:r>
            <a:br>
              <a:rPr lang="sr-Latn-RS" b="1" dirty="0" smtClean="0"/>
            </a:br>
            <a:r>
              <a:rPr lang="sr-Latn-RS" b="1" dirty="0" smtClean="0"/>
              <a:t> on University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2857496"/>
            <a:ext cx="8229600" cy="2686056"/>
          </a:xfrm>
        </p:spPr>
        <p:txBody>
          <a:bodyPr/>
          <a:lstStyle/>
          <a:p>
            <a:r>
              <a:rPr lang="en-US" dirty="0" smtClean="0"/>
              <a:t>I</a:t>
            </a:r>
            <a:r>
              <a:rPr lang="sr-Latn-RS" dirty="0" smtClean="0"/>
              <a:t>nfluence on programmes of studies</a:t>
            </a:r>
          </a:p>
          <a:p>
            <a:endParaRPr lang="sr-Latn-RS" dirty="0" smtClean="0"/>
          </a:p>
          <a:p>
            <a:r>
              <a:rPr lang="sr-Latn-RS" dirty="0" smtClean="0"/>
              <a:t>Migration of University person</a:t>
            </a:r>
            <a:r>
              <a:rPr lang="en-US" dirty="0" smtClean="0"/>
              <a:t>ne</a:t>
            </a:r>
            <a:r>
              <a:rPr lang="sr-Latn-RS" dirty="0" smtClean="0"/>
              <a:t>l into </a:t>
            </a:r>
            <a:endParaRPr lang="en-US" dirty="0" smtClean="0"/>
          </a:p>
          <a:p>
            <a:pPr marL="0" indent="0">
              <a:buNone/>
            </a:pPr>
            <a:r>
              <a:rPr lang="sr-Latn-RS" dirty="0" smtClean="0"/>
              <a:t>the Industry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7668000" y="-142900"/>
            <a:ext cx="1428760" cy="7358114"/>
            <a:chOff x="7668000" y="-142900"/>
            <a:chExt cx="1428760" cy="7358114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2"/>
            <a:srcRect l="9550" t="59496" r="77420"/>
            <a:stretch>
              <a:fillRect/>
            </a:stretch>
          </p:blipFill>
          <p:spPr bwMode="auto">
            <a:xfrm>
              <a:off x="7668000" y="-142900"/>
              <a:ext cx="1428760" cy="7358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3"/>
            <a:srcRect l="10382" t="6212" r="78146" b="4452"/>
            <a:stretch>
              <a:fillRect/>
            </a:stretch>
          </p:blipFill>
          <p:spPr bwMode="auto">
            <a:xfrm>
              <a:off x="7786710" y="142852"/>
              <a:ext cx="1214446" cy="2054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2"/>
            <a:srcRect l="9550" t="32491" r="77420"/>
            <a:stretch>
              <a:fillRect/>
            </a:stretch>
          </p:blipFill>
          <p:spPr bwMode="auto">
            <a:xfrm>
              <a:off x="7686706" y="6269038"/>
              <a:ext cx="1385888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4"/>
            <a:srcRect l="2174" r="1784"/>
            <a:stretch>
              <a:fillRect/>
            </a:stretch>
          </p:blipFill>
          <p:spPr bwMode="auto">
            <a:xfrm>
              <a:off x="7704169" y="5888038"/>
              <a:ext cx="1341438" cy="34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5784" y="500050"/>
            <a:ext cx="8229600" cy="1143000"/>
          </a:xfrm>
        </p:spPr>
        <p:txBody>
          <a:bodyPr>
            <a:normAutofit/>
          </a:bodyPr>
          <a:lstStyle/>
          <a:p>
            <a:r>
              <a:rPr lang="sr-Latn-RS" b="1" dirty="0" smtClean="0"/>
              <a:t>Private Universities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242" y="3429000"/>
            <a:ext cx="8229600" cy="1685924"/>
          </a:xfrm>
        </p:spPr>
        <p:txBody>
          <a:bodyPr/>
          <a:lstStyle/>
          <a:p>
            <a:r>
              <a:rPr lang="sr-Latn-RS" dirty="0" smtClean="0"/>
              <a:t>Quality control</a:t>
            </a:r>
          </a:p>
          <a:p>
            <a:endParaRPr lang="sr-Latn-RS" dirty="0" smtClean="0"/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668000" y="-142900"/>
            <a:ext cx="1428760" cy="7358114"/>
            <a:chOff x="7668000" y="-142900"/>
            <a:chExt cx="1428760" cy="7358114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2"/>
            <a:srcRect l="9550" t="59496" r="77420"/>
            <a:stretch>
              <a:fillRect/>
            </a:stretch>
          </p:blipFill>
          <p:spPr bwMode="auto">
            <a:xfrm>
              <a:off x="7668000" y="-142900"/>
              <a:ext cx="1428760" cy="7358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/>
            <a:srcRect l="10382" t="6212" r="78146" b="4452"/>
            <a:stretch>
              <a:fillRect/>
            </a:stretch>
          </p:blipFill>
          <p:spPr bwMode="auto">
            <a:xfrm>
              <a:off x="7786710" y="142852"/>
              <a:ext cx="1214446" cy="2054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2"/>
            <a:srcRect l="9550" t="32491" r="77420"/>
            <a:stretch>
              <a:fillRect/>
            </a:stretch>
          </p:blipFill>
          <p:spPr bwMode="auto">
            <a:xfrm>
              <a:off x="7686706" y="6269038"/>
              <a:ext cx="1385888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"/>
            <p:cNvPicPr>
              <a:picLocks noChangeAspect="1"/>
            </p:cNvPicPr>
            <p:nvPr/>
          </p:nvPicPr>
          <p:blipFill>
            <a:blip r:embed="rId4"/>
            <a:srcRect l="2174" r="1784"/>
            <a:stretch>
              <a:fillRect/>
            </a:stretch>
          </p:blipFill>
          <p:spPr bwMode="auto">
            <a:xfrm>
              <a:off x="7704169" y="5888038"/>
              <a:ext cx="1341438" cy="34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5766" y="785794"/>
            <a:ext cx="8229600" cy="1143000"/>
          </a:xfrm>
        </p:spPr>
        <p:txBody>
          <a:bodyPr>
            <a:normAutofit/>
          </a:bodyPr>
          <a:lstStyle/>
          <a:p>
            <a:r>
              <a:rPr lang="sr-Latn-RS" b="1" dirty="0" smtClean="0"/>
              <a:t>Online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60755"/>
            <a:ext cx="8229600" cy="4525963"/>
          </a:xfrm>
        </p:spPr>
        <p:txBody>
          <a:bodyPr/>
          <a:lstStyle/>
          <a:p>
            <a:r>
              <a:rPr lang="en-US" dirty="0" smtClean="0"/>
              <a:t>A</a:t>
            </a:r>
            <a:r>
              <a:rPr lang="sr-Latn-RS" dirty="0" smtClean="0"/>
              <a:t>dvantages</a:t>
            </a:r>
          </a:p>
          <a:p>
            <a:endParaRPr lang="sr-Latn-RS" dirty="0" smtClean="0"/>
          </a:p>
          <a:p>
            <a:r>
              <a:rPr lang="sr-Latn-RS" dirty="0" smtClean="0"/>
              <a:t>Disadvanteges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668000" y="-142900"/>
            <a:ext cx="1428760" cy="7358114"/>
            <a:chOff x="7668000" y="-142900"/>
            <a:chExt cx="1428760" cy="7358114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2"/>
            <a:srcRect l="9550" t="59496" r="77420"/>
            <a:stretch>
              <a:fillRect/>
            </a:stretch>
          </p:blipFill>
          <p:spPr bwMode="auto">
            <a:xfrm>
              <a:off x="7668000" y="-142900"/>
              <a:ext cx="1428760" cy="7358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/>
            <a:srcRect l="10382" t="6212" r="78146" b="4452"/>
            <a:stretch>
              <a:fillRect/>
            </a:stretch>
          </p:blipFill>
          <p:spPr bwMode="auto">
            <a:xfrm>
              <a:off x="7786710" y="142852"/>
              <a:ext cx="1214446" cy="2054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2"/>
            <a:srcRect l="9550" t="32491" r="77420"/>
            <a:stretch>
              <a:fillRect/>
            </a:stretch>
          </p:blipFill>
          <p:spPr bwMode="auto">
            <a:xfrm>
              <a:off x="7686706" y="6269038"/>
              <a:ext cx="1385888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"/>
            <p:cNvPicPr>
              <a:picLocks noChangeAspect="1"/>
            </p:cNvPicPr>
            <p:nvPr/>
          </p:nvPicPr>
          <p:blipFill>
            <a:blip r:embed="rId4"/>
            <a:srcRect l="2174" r="1784"/>
            <a:stretch>
              <a:fillRect/>
            </a:stretch>
          </p:blipFill>
          <p:spPr bwMode="auto">
            <a:xfrm>
              <a:off x="7704169" y="5888038"/>
              <a:ext cx="1341438" cy="34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68000" y="-142900"/>
            <a:ext cx="1428760" cy="7358114"/>
            <a:chOff x="7668000" y="-142900"/>
            <a:chExt cx="1428760" cy="7358114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2"/>
            <a:srcRect l="9550" t="59496" r="77420"/>
            <a:stretch>
              <a:fillRect/>
            </a:stretch>
          </p:blipFill>
          <p:spPr bwMode="auto">
            <a:xfrm>
              <a:off x="7668000" y="-142900"/>
              <a:ext cx="1428760" cy="7358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/>
            <a:srcRect l="10382" t="6212" r="78146" b="4452"/>
            <a:stretch>
              <a:fillRect/>
            </a:stretch>
          </p:blipFill>
          <p:spPr bwMode="auto">
            <a:xfrm>
              <a:off x="7786710" y="142852"/>
              <a:ext cx="1214446" cy="2054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2"/>
            <a:srcRect l="9550" t="32491" r="77420"/>
            <a:stretch>
              <a:fillRect/>
            </a:stretch>
          </p:blipFill>
          <p:spPr bwMode="auto">
            <a:xfrm>
              <a:off x="7686706" y="6269038"/>
              <a:ext cx="1385888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/>
            <p:cNvPicPr>
              <a:picLocks noChangeAspect="1"/>
            </p:cNvPicPr>
            <p:nvPr/>
          </p:nvPicPr>
          <p:blipFill>
            <a:blip r:embed="rId4"/>
            <a:srcRect l="2174" r="1784"/>
            <a:stretch>
              <a:fillRect/>
            </a:stretch>
          </p:blipFill>
          <p:spPr bwMode="auto">
            <a:xfrm>
              <a:off x="7704169" y="5888038"/>
              <a:ext cx="1341438" cy="34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00100" y="-357214"/>
            <a:ext cx="9144000" cy="3143248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Government </a:t>
            </a:r>
            <a:br>
              <a:rPr lang="sr-Latn-RS" sz="4800" b="1" dirty="0" smtClean="0"/>
            </a:br>
            <a:r>
              <a:rPr lang="sr-Latn-RS" sz="4800" b="1" dirty="0" smtClean="0"/>
              <a:t>regulates education</a:t>
            </a:r>
            <a:endParaRPr lang="en-US" dirty="0"/>
          </a:p>
        </p:txBody>
      </p:sp>
      <p:pic>
        <p:nvPicPr>
          <p:cNvPr id="4" name="Picture 3" descr="38376432_30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802" y="3429000"/>
            <a:ext cx="6000760" cy="3377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-285752" y="3718703"/>
            <a:ext cx="35718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 smtClean="0"/>
              <a:t>Interference </a:t>
            </a:r>
          </a:p>
          <a:p>
            <a:pPr algn="ctr"/>
            <a:r>
              <a:rPr lang="sr-Latn-RS" sz="3600" dirty="0" smtClean="0"/>
              <a:t>with </a:t>
            </a:r>
          </a:p>
          <a:p>
            <a:pPr algn="ctr"/>
            <a:r>
              <a:rPr lang="sr-Latn-RS" sz="3600" dirty="0" smtClean="0"/>
              <a:t>the autonomy </a:t>
            </a:r>
          </a:p>
          <a:p>
            <a:pPr algn="ctr"/>
            <a:r>
              <a:rPr lang="sr-Latn-RS" sz="3600" dirty="0" smtClean="0"/>
              <a:t>of </a:t>
            </a:r>
          </a:p>
          <a:p>
            <a:pPr algn="ctr"/>
            <a:r>
              <a:rPr lang="sr-Latn-RS" sz="3600" dirty="0" smtClean="0"/>
              <a:t>university</a:t>
            </a:r>
            <a:r>
              <a:rPr lang="sr-Latn-RS" dirty="0" smtClean="0"/>
              <a:t/>
            </a:r>
            <a:br>
              <a:rPr lang="sr-Latn-R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7014" t="5858" r="54340" b="41668"/>
          <a:stretch>
            <a:fillRect/>
          </a:stretch>
        </p:blipFill>
        <p:spPr bwMode="auto">
          <a:xfrm>
            <a:off x="928662" y="-121275"/>
            <a:ext cx="7429552" cy="697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8o6dDJXgAAp3m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1713"/>
            <a:ext cx="8077200" cy="585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Callout 6"/>
          <p:cNvSpPr/>
          <p:nvPr/>
        </p:nvSpPr>
        <p:spPr>
          <a:xfrm>
            <a:off x="1219200" y="-609600"/>
            <a:ext cx="4710122" cy="2466964"/>
          </a:xfrm>
          <a:prstGeom prst="wedgeEllipseCallout">
            <a:avLst/>
          </a:prstGeo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1285852" y="165087"/>
            <a:ext cx="4572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 dirty="0"/>
              <a:t>Mais une idée, cela ne pousse pas comme cela dans la tête des gens ;</a:t>
            </a:r>
            <a:endParaRPr lang="en-US" b="1" dirty="0"/>
          </a:p>
          <a:p>
            <a:pPr algn="ctr"/>
            <a:r>
              <a:rPr lang="fr-FR" b="1" dirty="0"/>
              <a:t> il en faut, des ingrédients et des engrais, pour l’amener jusqu’à la naissance !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video01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9" y="1428735"/>
            <a:ext cx="4242531" cy="5040000"/>
          </a:xfrm>
          <a:prstGeom prst="rect">
            <a:avLst/>
          </a:prstGeom>
        </p:spPr>
      </p:pic>
      <p:pic>
        <p:nvPicPr>
          <p:cNvPr id="4" name="Picture 3" descr="video02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063" y="1428735"/>
            <a:ext cx="4242531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icture1.jpg"/>
          <p:cNvPicPr>
            <a:picLocks noChangeAspect="1"/>
          </p:cNvPicPr>
          <p:nvPr/>
        </p:nvPicPr>
        <p:blipFill>
          <a:blip r:embed="rId2"/>
          <a:srcRect l="3373" t="1773" r="2182" b="1842"/>
          <a:stretch>
            <a:fillRect/>
          </a:stretch>
        </p:blipFill>
        <p:spPr>
          <a:xfrm>
            <a:off x="528638" y="1500174"/>
            <a:ext cx="4000528" cy="4857784"/>
          </a:xfrm>
          <a:prstGeom prst="rect">
            <a:avLst/>
          </a:prstGeom>
        </p:spPr>
      </p:pic>
      <p:pic>
        <p:nvPicPr>
          <p:cNvPr id="4" name="Picture 3" descr="bra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944" y="1714488"/>
            <a:ext cx="2931832" cy="2440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lika-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4346" y="1000107"/>
            <a:ext cx="9722138" cy="4932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143108" y="5903917"/>
            <a:ext cx="4929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 smtClean="0"/>
              <a:t>Hilandar monastery</a:t>
            </a:r>
          </a:p>
          <a:p>
            <a:pPr algn="ctr"/>
            <a:r>
              <a:rPr lang="sr-Latn-RS" sz="2800" b="1" dirty="0" smtClean="0"/>
              <a:t>Mount Athos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5-human-head-mri-and-3d-ct-scans-zephyr.jpg"/>
          <p:cNvPicPr>
            <a:picLocks noChangeAspect="1"/>
          </p:cNvPicPr>
          <p:nvPr/>
        </p:nvPicPr>
        <p:blipFill>
          <a:blip r:embed="rId2"/>
          <a:srcRect l="6400" r="20636"/>
          <a:stretch>
            <a:fillRect/>
          </a:stretch>
        </p:blipFill>
        <p:spPr>
          <a:xfrm>
            <a:off x="2143108" y="569018"/>
            <a:ext cx="4071967" cy="5574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5" name="Picture 2" descr="7-T-tractograph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8" y="0"/>
            <a:ext cx="8659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7-T-tractograph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4"/>
            <a:ext cx="9144000" cy="7242048"/>
          </a:xfrm>
        </p:spPr>
      </p:pic>
      <p:sp>
        <p:nvSpPr>
          <p:cNvPr id="11" name="TextBox 10"/>
          <p:cNvSpPr txBox="1"/>
          <p:nvPr/>
        </p:nvSpPr>
        <p:spPr>
          <a:xfrm>
            <a:off x="142844" y="4591490"/>
            <a:ext cx="8858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</a:t>
            </a:r>
          </a:p>
          <a:p>
            <a:pPr algn="ctr"/>
            <a:r>
              <a:rPr lang="sr-Latn-R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YOUR ATTENTION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991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xffH58KwDz9hAyA9XXcgXjVH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70" y="-7168"/>
            <a:ext cx="9429816" cy="8722580"/>
          </a:xfrm>
        </p:spPr>
      </p:pic>
      <p:sp>
        <p:nvSpPr>
          <p:cNvPr id="7" name="Freeform 6"/>
          <p:cNvSpPr/>
          <p:nvPr/>
        </p:nvSpPr>
        <p:spPr>
          <a:xfrm>
            <a:off x="2214546" y="1857364"/>
            <a:ext cx="3143272" cy="2000264"/>
          </a:xfrm>
          <a:custGeom>
            <a:avLst/>
            <a:gdLst>
              <a:gd name="connsiteX0" fmla="*/ 5604 w 2988158"/>
              <a:gd name="connsiteY0" fmla="*/ 797442 h 1945758"/>
              <a:gd name="connsiteX1" fmla="*/ 48135 w 2988158"/>
              <a:gd name="connsiteY1" fmla="*/ 701749 h 1945758"/>
              <a:gd name="connsiteX2" fmla="*/ 80032 w 2988158"/>
              <a:gd name="connsiteY2" fmla="*/ 691117 h 1945758"/>
              <a:gd name="connsiteX3" fmla="*/ 154460 w 2988158"/>
              <a:gd name="connsiteY3" fmla="*/ 648586 h 1945758"/>
              <a:gd name="connsiteX4" fmla="*/ 186358 w 2988158"/>
              <a:gd name="connsiteY4" fmla="*/ 637954 h 1945758"/>
              <a:gd name="connsiteX5" fmla="*/ 505335 w 2988158"/>
              <a:gd name="connsiteY5" fmla="*/ 606056 h 1945758"/>
              <a:gd name="connsiteX6" fmla="*/ 558497 w 2988158"/>
              <a:gd name="connsiteY6" fmla="*/ 584791 h 1945758"/>
              <a:gd name="connsiteX7" fmla="*/ 632925 w 2988158"/>
              <a:gd name="connsiteY7" fmla="*/ 552893 h 1945758"/>
              <a:gd name="connsiteX8" fmla="*/ 696721 w 2988158"/>
              <a:gd name="connsiteY8" fmla="*/ 489098 h 1945758"/>
              <a:gd name="connsiteX9" fmla="*/ 749884 w 2988158"/>
              <a:gd name="connsiteY9" fmla="*/ 425303 h 1945758"/>
              <a:gd name="connsiteX10" fmla="*/ 771149 w 2988158"/>
              <a:gd name="connsiteY10" fmla="*/ 393405 h 1945758"/>
              <a:gd name="connsiteX11" fmla="*/ 792414 w 2988158"/>
              <a:gd name="connsiteY11" fmla="*/ 350875 h 1945758"/>
              <a:gd name="connsiteX12" fmla="*/ 824311 w 2988158"/>
              <a:gd name="connsiteY12" fmla="*/ 329610 h 1945758"/>
              <a:gd name="connsiteX13" fmla="*/ 866842 w 2988158"/>
              <a:gd name="connsiteY13" fmla="*/ 287079 h 1945758"/>
              <a:gd name="connsiteX14" fmla="*/ 930637 w 2988158"/>
              <a:gd name="connsiteY14" fmla="*/ 233917 h 1945758"/>
              <a:gd name="connsiteX15" fmla="*/ 930637 w 2988158"/>
              <a:gd name="connsiteY15" fmla="*/ 106326 h 1945758"/>
              <a:gd name="connsiteX16" fmla="*/ 909372 w 2988158"/>
              <a:gd name="connsiteY16" fmla="*/ 74428 h 1945758"/>
              <a:gd name="connsiteX17" fmla="*/ 941270 w 2988158"/>
              <a:gd name="connsiteY17" fmla="*/ 42531 h 1945758"/>
              <a:gd name="connsiteX18" fmla="*/ 1036963 w 2988158"/>
              <a:gd name="connsiteY18" fmla="*/ 10633 h 1945758"/>
              <a:gd name="connsiteX19" fmla="*/ 1111390 w 2988158"/>
              <a:gd name="connsiteY19" fmla="*/ 0 h 1945758"/>
              <a:gd name="connsiteX20" fmla="*/ 1281511 w 2988158"/>
              <a:gd name="connsiteY20" fmla="*/ 10633 h 1945758"/>
              <a:gd name="connsiteX21" fmla="*/ 1313409 w 2988158"/>
              <a:gd name="connsiteY21" fmla="*/ 21265 h 1945758"/>
              <a:gd name="connsiteX22" fmla="*/ 1441000 w 2988158"/>
              <a:gd name="connsiteY22" fmla="*/ 42531 h 1945758"/>
              <a:gd name="connsiteX23" fmla="*/ 1472897 w 2988158"/>
              <a:gd name="connsiteY23" fmla="*/ 53163 h 1945758"/>
              <a:gd name="connsiteX24" fmla="*/ 1557958 w 2988158"/>
              <a:gd name="connsiteY24" fmla="*/ 74428 h 1945758"/>
              <a:gd name="connsiteX25" fmla="*/ 1589856 w 2988158"/>
              <a:gd name="connsiteY25" fmla="*/ 85061 h 1945758"/>
              <a:gd name="connsiteX26" fmla="*/ 1653651 w 2988158"/>
              <a:gd name="connsiteY26" fmla="*/ 127591 h 1945758"/>
              <a:gd name="connsiteX27" fmla="*/ 1749344 w 2988158"/>
              <a:gd name="connsiteY27" fmla="*/ 138224 h 1945758"/>
              <a:gd name="connsiteX28" fmla="*/ 1845037 w 2988158"/>
              <a:gd name="connsiteY28" fmla="*/ 159489 h 1945758"/>
              <a:gd name="connsiteX29" fmla="*/ 1908832 w 2988158"/>
              <a:gd name="connsiteY29" fmla="*/ 170121 h 1945758"/>
              <a:gd name="connsiteX30" fmla="*/ 1940730 w 2988158"/>
              <a:gd name="connsiteY30" fmla="*/ 180754 h 1945758"/>
              <a:gd name="connsiteX31" fmla="*/ 1983260 w 2988158"/>
              <a:gd name="connsiteY31" fmla="*/ 191386 h 1945758"/>
              <a:gd name="connsiteX32" fmla="*/ 2015158 w 2988158"/>
              <a:gd name="connsiteY32" fmla="*/ 212652 h 1945758"/>
              <a:gd name="connsiteX33" fmla="*/ 2057688 w 2988158"/>
              <a:gd name="connsiteY33" fmla="*/ 223284 h 1945758"/>
              <a:gd name="connsiteX34" fmla="*/ 2089586 w 2988158"/>
              <a:gd name="connsiteY34" fmla="*/ 233917 h 1945758"/>
              <a:gd name="connsiteX35" fmla="*/ 2132116 w 2988158"/>
              <a:gd name="connsiteY35" fmla="*/ 244549 h 1945758"/>
              <a:gd name="connsiteX36" fmla="*/ 2195911 w 2988158"/>
              <a:gd name="connsiteY36" fmla="*/ 265814 h 1945758"/>
              <a:gd name="connsiteX37" fmla="*/ 2217177 w 2988158"/>
              <a:gd name="connsiteY37" fmla="*/ 287079 h 1945758"/>
              <a:gd name="connsiteX38" fmla="*/ 2334135 w 2988158"/>
              <a:gd name="connsiteY38" fmla="*/ 308345 h 1945758"/>
              <a:gd name="connsiteX39" fmla="*/ 2429828 w 2988158"/>
              <a:gd name="connsiteY39" fmla="*/ 372140 h 1945758"/>
              <a:gd name="connsiteX40" fmla="*/ 2461725 w 2988158"/>
              <a:gd name="connsiteY40" fmla="*/ 393405 h 1945758"/>
              <a:gd name="connsiteX41" fmla="*/ 2546786 w 2988158"/>
              <a:gd name="connsiteY41" fmla="*/ 446568 h 1945758"/>
              <a:gd name="connsiteX42" fmla="*/ 2578684 w 2988158"/>
              <a:gd name="connsiteY42" fmla="*/ 467833 h 1945758"/>
              <a:gd name="connsiteX43" fmla="*/ 2674377 w 2988158"/>
              <a:gd name="connsiteY43" fmla="*/ 552893 h 1945758"/>
              <a:gd name="connsiteX44" fmla="*/ 2706274 w 2988158"/>
              <a:gd name="connsiteY44" fmla="*/ 563526 h 1945758"/>
              <a:gd name="connsiteX45" fmla="*/ 2759437 w 2988158"/>
              <a:gd name="connsiteY45" fmla="*/ 606056 h 1945758"/>
              <a:gd name="connsiteX46" fmla="*/ 2780702 w 2988158"/>
              <a:gd name="connsiteY46" fmla="*/ 637954 h 1945758"/>
              <a:gd name="connsiteX47" fmla="*/ 2812600 w 2988158"/>
              <a:gd name="connsiteY47" fmla="*/ 669852 h 1945758"/>
              <a:gd name="connsiteX48" fmla="*/ 2833865 w 2988158"/>
              <a:gd name="connsiteY48" fmla="*/ 733647 h 1945758"/>
              <a:gd name="connsiteX49" fmla="*/ 2844497 w 2988158"/>
              <a:gd name="connsiteY49" fmla="*/ 765545 h 1945758"/>
              <a:gd name="connsiteX50" fmla="*/ 2855130 w 2988158"/>
              <a:gd name="connsiteY50" fmla="*/ 818707 h 1945758"/>
              <a:gd name="connsiteX51" fmla="*/ 2887028 w 2988158"/>
              <a:gd name="connsiteY51" fmla="*/ 1063256 h 1945758"/>
              <a:gd name="connsiteX52" fmla="*/ 2908293 w 2988158"/>
              <a:gd name="connsiteY52" fmla="*/ 1105786 h 1945758"/>
              <a:gd name="connsiteX53" fmla="*/ 2940190 w 2988158"/>
              <a:gd name="connsiteY53" fmla="*/ 1127052 h 1945758"/>
              <a:gd name="connsiteX54" fmla="*/ 2961456 w 2988158"/>
              <a:gd name="connsiteY54" fmla="*/ 1148317 h 1945758"/>
              <a:gd name="connsiteX55" fmla="*/ 2982721 w 2988158"/>
              <a:gd name="connsiteY55" fmla="*/ 1212112 h 1945758"/>
              <a:gd name="connsiteX56" fmla="*/ 2929558 w 2988158"/>
              <a:gd name="connsiteY56" fmla="*/ 1318438 h 1945758"/>
              <a:gd name="connsiteX57" fmla="*/ 2876395 w 2988158"/>
              <a:gd name="connsiteY57" fmla="*/ 1382233 h 1945758"/>
              <a:gd name="connsiteX58" fmla="*/ 2812600 w 2988158"/>
              <a:gd name="connsiteY58" fmla="*/ 1424763 h 1945758"/>
              <a:gd name="connsiteX59" fmla="*/ 2770070 w 2988158"/>
              <a:gd name="connsiteY59" fmla="*/ 1456661 h 1945758"/>
              <a:gd name="connsiteX60" fmla="*/ 2716907 w 2988158"/>
              <a:gd name="connsiteY60" fmla="*/ 1499191 h 1945758"/>
              <a:gd name="connsiteX61" fmla="*/ 2674377 w 2988158"/>
              <a:gd name="connsiteY61" fmla="*/ 1520456 h 1945758"/>
              <a:gd name="connsiteX62" fmla="*/ 2642479 w 2988158"/>
              <a:gd name="connsiteY62" fmla="*/ 1552354 h 1945758"/>
              <a:gd name="connsiteX63" fmla="*/ 2578684 w 2988158"/>
              <a:gd name="connsiteY63" fmla="*/ 1594884 h 1945758"/>
              <a:gd name="connsiteX64" fmla="*/ 2546786 w 2988158"/>
              <a:gd name="connsiteY64" fmla="*/ 1616149 h 1945758"/>
              <a:gd name="connsiteX65" fmla="*/ 2482990 w 2988158"/>
              <a:gd name="connsiteY65" fmla="*/ 1637414 h 1945758"/>
              <a:gd name="connsiteX66" fmla="*/ 2451093 w 2988158"/>
              <a:gd name="connsiteY66" fmla="*/ 1658679 h 1945758"/>
              <a:gd name="connsiteX67" fmla="*/ 2387297 w 2988158"/>
              <a:gd name="connsiteY67" fmla="*/ 1722475 h 1945758"/>
              <a:gd name="connsiteX68" fmla="*/ 2355400 w 2988158"/>
              <a:gd name="connsiteY68" fmla="*/ 1733107 h 1945758"/>
              <a:gd name="connsiteX69" fmla="*/ 2280972 w 2988158"/>
              <a:gd name="connsiteY69" fmla="*/ 1796903 h 1945758"/>
              <a:gd name="connsiteX70" fmla="*/ 2206544 w 2988158"/>
              <a:gd name="connsiteY70" fmla="*/ 1818168 h 1945758"/>
              <a:gd name="connsiteX71" fmla="*/ 2068321 w 2988158"/>
              <a:gd name="connsiteY71" fmla="*/ 1807535 h 1945758"/>
              <a:gd name="connsiteX72" fmla="*/ 2036423 w 2988158"/>
              <a:gd name="connsiteY72" fmla="*/ 1796903 h 1945758"/>
              <a:gd name="connsiteX73" fmla="*/ 1940730 w 2988158"/>
              <a:gd name="connsiteY73" fmla="*/ 1722475 h 1945758"/>
              <a:gd name="connsiteX74" fmla="*/ 1898200 w 2988158"/>
              <a:gd name="connsiteY74" fmla="*/ 1658679 h 1945758"/>
              <a:gd name="connsiteX75" fmla="*/ 1866302 w 2988158"/>
              <a:gd name="connsiteY75" fmla="*/ 1637414 h 1945758"/>
              <a:gd name="connsiteX76" fmla="*/ 1685549 w 2988158"/>
              <a:gd name="connsiteY76" fmla="*/ 1648047 h 1945758"/>
              <a:gd name="connsiteX77" fmla="*/ 1643018 w 2988158"/>
              <a:gd name="connsiteY77" fmla="*/ 1679945 h 1945758"/>
              <a:gd name="connsiteX78" fmla="*/ 1579223 w 2988158"/>
              <a:gd name="connsiteY78" fmla="*/ 1733107 h 1945758"/>
              <a:gd name="connsiteX79" fmla="*/ 1568590 w 2988158"/>
              <a:gd name="connsiteY79" fmla="*/ 1765005 h 1945758"/>
              <a:gd name="connsiteX80" fmla="*/ 1547325 w 2988158"/>
              <a:gd name="connsiteY80" fmla="*/ 1796903 h 1945758"/>
              <a:gd name="connsiteX81" fmla="*/ 1515428 w 2988158"/>
              <a:gd name="connsiteY81" fmla="*/ 1935126 h 1945758"/>
              <a:gd name="connsiteX82" fmla="*/ 1483530 w 2988158"/>
              <a:gd name="connsiteY82" fmla="*/ 1945758 h 1945758"/>
              <a:gd name="connsiteX83" fmla="*/ 1419735 w 2988158"/>
              <a:gd name="connsiteY83" fmla="*/ 1903228 h 1945758"/>
              <a:gd name="connsiteX84" fmla="*/ 1387837 w 2988158"/>
              <a:gd name="connsiteY84" fmla="*/ 1871331 h 1945758"/>
              <a:gd name="connsiteX85" fmla="*/ 1345307 w 2988158"/>
              <a:gd name="connsiteY85" fmla="*/ 1860698 h 1945758"/>
              <a:gd name="connsiteX86" fmla="*/ 1281511 w 2988158"/>
              <a:gd name="connsiteY86" fmla="*/ 1828800 h 1945758"/>
              <a:gd name="connsiteX87" fmla="*/ 1217716 w 2988158"/>
              <a:gd name="connsiteY87" fmla="*/ 1796903 h 1945758"/>
              <a:gd name="connsiteX88" fmla="*/ 1164553 w 2988158"/>
              <a:gd name="connsiteY88" fmla="*/ 1733107 h 1945758"/>
              <a:gd name="connsiteX89" fmla="*/ 1143288 w 2988158"/>
              <a:gd name="connsiteY89" fmla="*/ 1658679 h 1945758"/>
              <a:gd name="connsiteX90" fmla="*/ 1122023 w 2988158"/>
              <a:gd name="connsiteY90" fmla="*/ 1626782 h 1945758"/>
              <a:gd name="connsiteX91" fmla="*/ 1090125 w 2988158"/>
              <a:gd name="connsiteY91" fmla="*/ 1562986 h 1945758"/>
              <a:gd name="connsiteX92" fmla="*/ 973167 w 2988158"/>
              <a:gd name="connsiteY92" fmla="*/ 1509824 h 1945758"/>
              <a:gd name="connsiteX93" fmla="*/ 920004 w 2988158"/>
              <a:gd name="connsiteY93" fmla="*/ 1456661 h 1945758"/>
              <a:gd name="connsiteX94" fmla="*/ 856209 w 2988158"/>
              <a:gd name="connsiteY94" fmla="*/ 1414131 h 1945758"/>
              <a:gd name="connsiteX95" fmla="*/ 834944 w 2988158"/>
              <a:gd name="connsiteY95" fmla="*/ 1382233 h 1945758"/>
              <a:gd name="connsiteX96" fmla="*/ 803046 w 2988158"/>
              <a:gd name="connsiteY96" fmla="*/ 1371600 h 1945758"/>
              <a:gd name="connsiteX97" fmla="*/ 771149 w 2988158"/>
              <a:gd name="connsiteY97" fmla="*/ 1350335 h 1945758"/>
              <a:gd name="connsiteX98" fmla="*/ 749884 w 2988158"/>
              <a:gd name="connsiteY98" fmla="*/ 1318438 h 1945758"/>
              <a:gd name="connsiteX99" fmla="*/ 717986 w 2988158"/>
              <a:gd name="connsiteY99" fmla="*/ 1307805 h 1945758"/>
              <a:gd name="connsiteX100" fmla="*/ 675456 w 2988158"/>
              <a:gd name="connsiteY100" fmla="*/ 1286540 h 1945758"/>
              <a:gd name="connsiteX101" fmla="*/ 622293 w 2988158"/>
              <a:gd name="connsiteY101" fmla="*/ 1244010 h 1945758"/>
              <a:gd name="connsiteX102" fmla="*/ 579763 w 2988158"/>
              <a:gd name="connsiteY102" fmla="*/ 1233377 h 1945758"/>
              <a:gd name="connsiteX103" fmla="*/ 515967 w 2988158"/>
              <a:gd name="connsiteY103" fmla="*/ 1190847 h 1945758"/>
              <a:gd name="connsiteX104" fmla="*/ 462804 w 2988158"/>
              <a:gd name="connsiteY104" fmla="*/ 1148317 h 1945758"/>
              <a:gd name="connsiteX105" fmla="*/ 430907 w 2988158"/>
              <a:gd name="connsiteY105" fmla="*/ 1127052 h 1945758"/>
              <a:gd name="connsiteX106" fmla="*/ 367111 w 2988158"/>
              <a:gd name="connsiteY106" fmla="*/ 1063256 h 1945758"/>
              <a:gd name="connsiteX107" fmla="*/ 324581 w 2988158"/>
              <a:gd name="connsiteY107" fmla="*/ 999461 h 1945758"/>
              <a:gd name="connsiteX108" fmla="*/ 239521 w 2988158"/>
              <a:gd name="connsiteY108" fmla="*/ 956931 h 1945758"/>
              <a:gd name="connsiteX109" fmla="*/ 175725 w 2988158"/>
              <a:gd name="connsiteY109" fmla="*/ 925033 h 1945758"/>
              <a:gd name="connsiteX110" fmla="*/ 101297 w 2988158"/>
              <a:gd name="connsiteY110" fmla="*/ 871870 h 1945758"/>
              <a:gd name="connsiteX111" fmla="*/ 26870 w 2988158"/>
              <a:gd name="connsiteY111" fmla="*/ 829340 h 1945758"/>
              <a:gd name="connsiteX112" fmla="*/ 5604 w 2988158"/>
              <a:gd name="connsiteY112" fmla="*/ 797442 h 1945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988158" h="1945758">
                <a:moveTo>
                  <a:pt x="5604" y="797442"/>
                </a:moveTo>
                <a:cubicBezTo>
                  <a:pt x="9148" y="776177"/>
                  <a:pt x="28117" y="730345"/>
                  <a:pt x="48135" y="701749"/>
                </a:cubicBezTo>
                <a:cubicBezTo>
                  <a:pt x="54562" y="692568"/>
                  <a:pt x="69731" y="695532"/>
                  <a:pt x="80032" y="691117"/>
                </a:cubicBezTo>
                <a:cubicBezTo>
                  <a:pt x="210526" y="635192"/>
                  <a:pt x="47673" y="701980"/>
                  <a:pt x="154460" y="648586"/>
                </a:cubicBezTo>
                <a:cubicBezTo>
                  <a:pt x="164484" y="643574"/>
                  <a:pt x="175725" y="641498"/>
                  <a:pt x="186358" y="637954"/>
                </a:cubicBezTo>
                <a:cubicBezTo>
                  <a:pt x="301893" y="560932"/>
                  <a:pt x="175803" y="636950"/>
                  <a:pt x="505335" y="606056"/>
                </a:cubicBezTo>
                <a:cubicBezTo>
                  <a:pt x="524337" y="604274"/>
                  <a:pt x="541056" y="592542"/>
                  <a:pt x="558497" y="584791"/>
                </a:cubicBezTo>
                <a:cubicBezTo>
                  <a:pt x="637331" y="549754"/>
                  <a:pt x="567410" y="574733"/>
                  <a:pt x="632925" y="552893"/>
                </a:cubicBezTo>
                <a:cubicBezTo>
                  <a:pt x="654190" y="531628"/>
                  <a:pt x="687211" y="517628"/>
                  <a:pt x="696721" y="489098"/>
                </a:cubicBezTo>
                <a:cubicBezTo>
                  <a:pt x="712957" y="440388"/>
                  <a:pt x="698387" y="463924"/>
                  <a:pt x="749884" y="425303"/>
                </a:cubicBezTo>
                <a:cubicBezTo>
                  <a:pt x="756972" y="414670"/>
                  <a:pt x="764809" y="404500"/>
                  <a:pt x="771149" y="393405"/>
                </a:cubicBezTo>
                <a:cubicBezTo>
                  <a:pt x="779013" y="379643"/>
                  <a:pt x="782267" y="363051"/>
                  <a:pt x="792414" y="350875"/>
                </a:cubicBezTo>
                <a:cubicBezTo>
                  <a:pt x="800595" y="341058"/>
                  <a:pt x="814609" y="337926"/>
                  <a:pt x="824311" y="329610"/>
                </a:cubicBezTo>
                <a:cubicBezTo>
                  <a:pt x="839534" y="316562"/>
                  <a:pt x="850160" y="298200"/>
                  <a:pt x="866842" y="287079"/>
                </a:cubicBezTo>
                <a:cubicBezTo>
                  <a:pt x="911250" y="257473"/>
                  <a:pt x="889703" y="274850"/>
                  <a:pt x="930637" y="233917"/>
                </a:cubicBezTo>
                <a:cubicBezTo>
                  <a:pt x="954940" y="161007"/>
                  <a:pt x="963041" y="179235"/>
                  <a:pt x="930637" y="106326"/>
                </a:cubicBezTo>
                <a:cubicBezTo>
                  <a:pt x="925447" y="94649"/>
                  <a:pt x="916460" y="85061"/>
                  <a:pt x="909372" y="74428"/>
                </a:cubicBezTo>
                <a:cubicBezTo>
                  <a:pt x="920005" y="63796"/>
                  <a:pt x="929034" y="51271"/>
                  <a:pt x="941270" y="42531"/>
                </a:cubicBezTo>
                <a:cubicBezTo>
                  <a:pt x="973332" y="19629"/>
                  <a:pt x="998622" y="17023"/>
                  <a:pt x="1036963" y="10633"/>
                </a:cubicBezTo>
                <a:cubicBezTo>
                  <a:pt x="1061683" y="6513"/>
                  <a:pt x="1086581" y="3544"/>
                  <a:pt x="1111390" y="0"/>
                </a:cubicBezTo>
                <a:cubicBezTo>
                  <a:pt x="1168097" y="3544"/>
                  <a:pt x="1225006" y="4685"/>
                  <a:pt x="1281511" y="10633"/>
                </a:cubicBezTo>
                <a:cubicBezTo>
                  <a:pt x="1292657" y="11806"/>
                  <a:pt x="1302419" y="19067"/>
                  <a:pt x="1313409" y="21265"/>
                </a:cubicBezTo>
                <a:cubicBezTo>
                  <a:pt x="1355689" y="29721"/>
                  <a:pt x="1400095" y="28897"/>
                  <a:pt x="1441000" y="42531"/>
                </a:cubicBezTo>
                <a:cubicBezTo>
                  <a:pt x="1451632" y="46075"/>
                  <a:pt x="1462084" y="50214"/>
                  <a:pt x="1472897" y="53163"/>
                </a:cubicBezTo>
                <a:cubicBezTo>
                  <a:pt x="1501093" y="60853"/>
                  <a:pt x="1530232" y="65186"/>
                  <a:pt x="1557958" y="74428"/>
                </a:cubicBezTo>
                <a:cubicBezTo>
                  <a:pt x="1568591" y="77972"/>
                  <a:pt x="1580059" y="79618"/>
                  <a:pt x="1589856" y="85061"/>
                </a:cubicBezTo>
                <a:cubicBezTo>
                  <a:pt x="1612197" y="97473"/>
                  <a:pt x="1628250" y="124769"/>
                  <a:pt x="1653651" y="127591"/>
                </a:cubicBezTo>
                <a:cubicBezTo>
                  <a:pt x="1685549" y="131135"/>
                  <a:pt x="1717687" y="132948"/>
                  <a:pt x="1749344" y="138224"/>
                </a:cubicBezTo>
                <a:cubicBezTo>
                  <a:pt x="1781575" y="143596"/>
                  <a:pt x="1812996" y="153081"/>
                  <a:pt x="1845037" y="159489"/>
                </a:cubicBezTo>
                <a:cubicBezTo>
                  <a:pt x="1866177" y="163717"/>
                  <a:pt x="1887567" y="166577"/>
                  <a:pt x="1908832" y="170121"/>
                </a:cubicBezTo>
                <a:cubicBezTo>
                  <a:pt x="1919465" y="173665"/>
                  <a:pt x="1929953" y="177675"/>
                  <a:pt x="1940730" y="180754"/>
                </a:cubicBezTo>
                <a:cubicBezTo>
                  <a:pt x="1954781" y="184768"/>
                  <a:pt x="1969829" y="185630"/>
                  <a:pt x="1983260" y="191386"/>
                </a:cubicBezTo>
                <a:cubicBezTo>
                  <a:pt x="1995006" y="196420"/>
                  <a:pt x="2003412" y="207618"/>
                  <a:pt x="2015158" y="212652"/>
                </a:cubicBezTo>
                <a:cubicBezTo>
                  <a:pt x="2028589" y="218408"/>
                  <a:pt x="2043637" y="219270"/>
                  <a:pt x="2057688" y="223284"/>
                </a:cubicBezTo>
                <a:cubicBezTo>
                  <a:pt x="2068465" y="226363"/>
                  <a:pt x="2078809" y="230838"/>
                  <a:pt x="2089586" y="233917"/>
                </a:cubicBezTo>
                <a:cubicBezTo>
                  <a:pt x="2103637" y="237931"/>
                  <a:pt x="2118119" y="240350"/>
                  <a:pt x="2132116" y="244549"/>
                </a:cubicBezTo>
                <a:cubicBezTo>
                  <a:pt x="2153586" y="250990"/>
                  <a:pt x="2195911" y="265814"/>
                  <a:pt x="2195911" y="265814"/>
                </a:cubicBezTo>
                <a:cubicBezTo>
                  <a:pt x="2203000" y="272902"/>
                  <a:pt x="2208581" y="281921"/>
                  <a:pt x="2217177" y="287079"/>
                </a:cubicBezTo>
                <a:cubicBezTo>
                  <a:pt x="2243058" y="302608"/>
                  <a:pt x="2322403" y="306878"/>
                  <a:pt x="2334135" y="308345"/>
                </a:cubicBezTo>
                <a:lnTo>
                  <a:pt x="2429828" y="372140"/>
                </a:lnTo>
                <a:cubicBezTo>
                  <a:pt x="2440460" y="379228"/>
                  <a:pt x="2450295" y="387690"/>
                  <a:pt x="2461725" y="393405"/>
                </a:cubicBezTo>
                <a:cubicBezTo>
                  <a:pt x="2528338" y="426711"/>
                  <a:pt x="2482372" y="400558"/>
                  <a:pt x="2546786" y="446568"/>
                </a:cubicBezTo>
                <a:cubicBezTo>
                  <a:pt x="2557185" y="453996"/>
                  <a:pt x="2569133" y="459343"/>
                  <a:pt x="2578684" y="467833"/>
                </a:cubicBezTo>
                <a:cubicBezTo>
                  <a:pt x="2614921" y="500043"/>
                  <a:pt x="2633006" y="532207"/>
                  <a:pt x="2674377" y="552893"/>
                </a:cubicBezTo>
                <a:cubicBezTo>
                  <a:pt x="2684401" y="557905"/>
                  <a:pt x="2695642" y="559982"/>
                  <a:pt x="2706274" y="563526"/>
                </a:cubicBezTo>
                <a:cubicBezTo>
                  <a:pt x="2723995" y="577703"/>
                  <a:pt x="2743390" y="590009"/>
                  <a:pt x="2759437" y="606056"/>
                </a:cubicBezTo>
                <a:cubicBezTo>
                  <a:pt x="2768473" y="615092"/>
                  <a:pt x="2772521" y="628137"/>
                  <a:pt x="2780702" y="637954"/>
                </a:cubicBezTo>
                <a:cubicBezTo>
                  <a:pt x="2790328" y="649506"/>
                  <a:pt x="2801967" y="659219"/>
                  <a:pt x="2812600" y="669852"/>
                </a:cubicBezTo>
                <a:lnTo>
                  <a:pt x="2833865" y="733647"/>
                </a:lnTo>
                <a:cubicBezTo>
                  <a:pt x="2837409" y="744280"/>
                  <a:pt x="2842299" y="754555"/>
                  <a:pt x="2844497" y="765545"/>
                </a:cubicBezTo>
                <a:lnTo>
                  <a:pt x="2855130" y="818707"/>
                </a:lnTo>
                <a:cubicBezTo>
                  <a:pt x="2859836" y="898701"/>
                  <a:pt x="2849367" y="987934"/>
                  <a:pt x="2887028" y="1063256"/>
                </a:cubicBezTo>
                <a:cubicBezTo>
                  <a:pt x="2894116" y="1077433"/>
                  <a:pt x="2898146" y="1093610"/>
                  <a:pt x="2908293" y="1105786"/>
                </a:cubicBezTo>
                <a:cubicBezTo>
                  <a:pt x="2916474" y="1115603"/>
                  <a:pt x="2930212" y="1119069"/>
                  <a:pt x="2940190" y="1127052"/>
                </a:cubicBezTo>
                <a:cubicBezTo>
                  <a:pt x="2948018" y="1133314"/>
                  <a:pt x="2954367" y="1141229"/>
                  <a:pt x="2961456" y="1148317"/>
                </a:cubicBezTo>
                <a:cubicBezTo>
                  <a:pt x="2968544" y="1169582"/>
                  <a:pt x="2988158" y="1190366"/>
                  <a:pt x="2982721" y="1212112"/>
                </a:cubicBezTo>
                <a:cubicBezTo>
                  <a:pt x="2965889" y="1279436"/>
                  <a:pt x="2980193" y="1242484"/>
                  <a:pt x="2929558" y="1318438"/>
                </a:cubicBezTo>
                <a:cubicBezTo>
                  <a:pt x="2910657" y="1346790"/>
                  <a:pt x="2904732" y="1360193"/>
                  <a:pt x="2876395" y="1382233"/>
                </a:cubicBezTo>
                <a:cubicBezTo>
                  <a:pt x="2856221" y="1397924"/>
                  <a:pt x="2833046" y="1409428"/>
                  <a:pt x="2812600" y="1424763"/>
                </a:cubicBezTo>
                <a:cubicBezTo>
                  <a:pt x="2798423" y="1435396"/>
                  <a:pt x="2783684" y="1445316"/>
                  <a:pt x="2770070" y="1456661"/>
                </a:cubicBezTo>
                <a:cubicBezTo>
                  <a:pt x="2731969" y="1488412"/>
                  <a:pt x="2767087" y="1470517"/>
                  <a:pt x="2716907" y="1499191"/>
                </a:cubicBezTo>
                <a:cubicBezTo>
                  <a:pt x="2703145" y="1507055"/>
                  <a:pt x="2687275" y="1511243"/>
                  <a:pt x="2674377" y="1520456"/>
                </a:cubicBezTo>
                <a:cubicBezTo>
                  <a:pt x="2662141" y="1529196"/>
                  <a:pt x="2654348" y="1543122"/>
                  <a:pt x="2642479" y="1552354"/>
                </a:cubicBezTo>
                <a:cubicBezTo>
                  <a:pt x="2622305" y="1568045"/>
                  <a:pt x="2599949" y="1580707"/>
                  <a:pt x="2578684" y="1594884"/>
                </a:cubicBezTo>
                <a:cubicBezTo>
                  <a:pt x="2568051" y="1601972"/>
                  <a:pt x="2558909" y="1612108"/>
                  <a:pt x="2546786" y="1616149"/>
                </a:cubicBezTo>
                <a:lnTo>
                  <a:pt x="2482990" y="1637414"/>
                </a:lnTo>
                <a:cubicBezTo>
                  <a:pt x="2472358" y="1644502"/>
                  <a:pt x="2460644" y="1650189"/>
                  <a:pt x="2451093" y="1658679"/>
                </a:cubicBezTo>
                <a:cubicBezTo>
                  <a:pt x="2428616" y="1678659"/>
                  <a:pt x="2415828" y="1712965"/>
                  <a:pt x="2387297" y="1722475"/>
                </a:cubicBezTo>
                <a:lnTo>
                  <a:pt x="2355400" y="1733107"/>
                </a:lnTo>
                <a:cubicBezTo>
                  <a:pt x="2330263" y="1758244"/>
                  <a:pt x="2312797" y="1778718"/>
                  <a:pt x="2280972" y="1796903"/>
                </a:cubicBezTo>
                <a:cubicBezTo>
                  <a:pt x="2269112" y="1803680"/>
                  <a:pt x="2215746" y="1815868"/>
                  <a:pt x="2206544" y="1818168"/>
                </a:cubicBezTo>
                <a:cubicBezTo>
                  <a:pt x="2160470" y="1814624"/>
                  <a:pt x="2114175" y="1813267"/>
                  <a:pt x="2068321" y="1807535"/>
                </a:cubicBezTo>
                <a:cubicBezTo>
                  <a:pt x="2057200" y="1806145"/>
                  <a:pt x="2046220" y="1802346"/>
                  <a:pt x="2036423" y="1796903"/>
                </a:cubicBezTo>
                <a:cubicBezTo>
                  <a:pt x="2004969" y="1779428"/>
                  <a:pt x="1964312" y="1752795"/>
                  <a:pt x="1940730" y="1722475"/>
                </a:cubicBezTo>
                <a:cubicBezTo>
                  <a:pt x="1925039" y="1702301"/>
                  <a:pt x="1919465" y="1672856"/>
                  <a:pt x="1898200" y="1658679"/>
                </a:cubicBezTo>
                <a:lnTo>
                  <a:pt x="1866302" y="1637414"/>
                </a:lnTo>
                <a:cubicBezTo>
                  <a:pt x="1806051" y="1640958"/>
                  <a:pt x="1744838" y="1636754"/>
                  <a:pt x="1685549" y="1648047"/>
                </a:cubicBezTo>
                <a:cubicBezTo>
                  <a:pt x="1668141" y="1651363"/>
                  <a:pt x="1657438" y="1669645"/>
                  <a:pt x="1643018" y="1679945"/>
                </a:cubicBezTo>
                <a:cubicBezTo>
                  <a:pt x="1591209" y="1716952"/>
                  <a:pt x="1628866" y="1683466"/>
                  <a:pt x="1579223" y="1733107"/>
                </a:cubicBezTo>
                <a:cubicBezTo>
                  <a:pt x="1575679" y="1743740"/>
                  <a:pt x="1573602" y="1754980"/>
                  <a:pt x="1568590" y="1765005"/>
                </a:cubicBezTo>
                <a:cubicBezTo>
                  <a:pt x="1562875" y="1776435"/>
                  <a:pt x="1550198" y="1784451"/>
                  <a:pt x="1547325" y="1796903"/>
                </a:cubicBezTo>
                <a:cubicBezTo>
                  <a:pt x="1538983" y="1833051"/>
                  <a:pt x="1555172" y="1903331"/>
                  <a:pt x="1515428" y="1935126"/>
                </a:cubicBezTo>
                <a:cubicBezTo>
                  <a:pt x="1506676" y="1942127"/>
                  <a:pt x="1494163" y="1942214"/>
                  <a:pt x="1483530" y="1945758"/>
                </a:cubicBezTo>
                <a:cubicBezTo>
                  <a:pt x="1462265" y="1931581"/>
                  <a:pt x="1437807" y="1921299"/>
                  <a:pt x="1419735" y="1903228"/>
                </a:cubicBezTo>
                <a:cubicBezTo>
                  <a:pt x="1409102" y="1892596"/>
                  <a:pt x="1400892" y="1878791"/>
                  <a:pt x="1387837" y="1871331"/>
                </a:cubicBezTo>
                <a:cubicBezTo>
                  <a:pt x="1375149" y="1864081"/>
                  <a:pt x="1359484" y="1864242"/>
                  <a:pt x="1345307" y="1860698"/>
                </a:cubicBezTo>
                <a:cubicBezTo>
                  <a:pt x="1253887" y="1799753"/>
                  <a:pt x="1369557" y="1872824"/>
                  <a:pt x="1281511" y="1828800"/>
                </a:cubicBezTo>
                <a:cubicBezTo>
                  <a:pt x="1199073" y="1787580"/>
                  <a:pt x="1297886" y="1823625"/>
                  <a:pt x="1217716" y="1796903"/>
                </a:cubicBezTo>
                <a:cubicBezTo>
                  <a:pt x="1198555" y="1777742"/>
                  <a:pt x="1175655" y="1759013"/>
                  <a:pt x="1164553" y="1733107"/>
                </a:cubicBezTo>
                <a:cubicBezTo>
                  <a:pt x="1144110" y="1685406"/>
                  <a:pt x="1163982" y="1700067"/>
                  <a:pt x="1143288" y="1658679"/>
                </a:cubicBezTo>
                <a:cubicBezTo>
                  <a:pt x="1137573" y="1647250"/>
                  <a:pt x="1127738" y="1638211"/>
                  <a:pt x="1122023" y="1626782"/>
                </a:cubicBezTo>
                <a:cubicBezTo>
                  <a:pt x="1112016" y="1606769"/>
                  <a:pt x="1112285" y="1576836"/>
                  <a:pt x="1090125" y="1562986"/>
                </a:cubicBezTo>
                <a:cubicBezTo>
                  <a:pt x="957448" y="1480062"/>
                  <a:pt x="1090982" y="1604075"/>
                  <a:pt x="973167" y="1509824"/>
                </a:cubicBezTo>
                <a:cubicBezTo>
                  <a:pt x="953597" y="1494168"/>
                  <a:pt x="940856" y="1470562"/>
                  <a:pt x="920004" y="1456661"/>
                </a:cubicBezTo>
                <a:lnTo>
                  <a:pt x="856209" y="1414131"/>
                </a:lnTo>
                <a:cubicBezTo>
                  <a:pt x="849121" y="1403498"/>
                  <a:pt x="844923" y="1390216"/>
                  <a:pt x="834944" y="1382233"/>
                </a:cubicBezTo>
                <a:cubicBezTo>
                  <a:pt x="826192" y="1375231"/>
                  <a:pt x="813071" y="1376612"/>
                  <a:pt x="803046" y="1371600"/>
                </a:cubicBezTo>
                <a:cubicBezTo>
                  <a:pt x="791617" y="1365885"/>
                  <a:pt x="781781" y="1357423"/>
                  <a:pt x="771149" y="1350335"/>
                </a:cubicBezTo>
                <a:cubicBezTo>
                  <a:pt x="764061" y="1339703"/>
                  <a:pt x="759862" y="1326421"/>
                  <a:pt x="749884" y="1318438"/>
                </a:cubicBezTo>
                <a:cubicBezTo>
                  <a:pt x="741132" y="1311437"/>
                  <a:pt x="728288" y="1312220"/>
                  <a:pt x="717986" y="1307805"/>
                </a:cubicBezTo>
                <a:cubicBezTo>
                  <a:pt x="703418" y="1301561"/>
                  <a:pt x="688644" y="1295332"/>
                  <a:pt x="675456" y="1286540"/>
                </a:cubicBezTo>
                <a:cubicBezTo>
                  <a:pt x="634301" y="1259104"/>
                  <a:pt x="676365" y="1267184"/>
                  <a:pt x="622293" y="1244010"/>
                </a:cubicBezTo>
                <a:cubicBezTo>
                  <a:pt x="608862" y="1238254"/>
                  <a:pt x="593940" y="1236921"/>
                  <a:pt x="579763" y="1233377"/>
                </a:cubicBezTo>
                <a:cubicBezTo>
                  <a:pt x="519294" y="1172908"/>
                  <a:pt x="577519" y="1221623"/>
                  <a:pt x="515967" y="1190847"/>
                </a:cubicBezTo>
                <a:cubicBezTo>
                  <a:pt x="472340" y="1169034"/>
                  <a:pt x="495765" y="1174685"/>
                  <a:pt x="462804" y="1148317"/>
                </a:cubicBezTo>
                <a:cubicBezTo>
                  <a:pt x="452826" y="1140334"/>
                  <a:pt x="440458" y="1135542"/>
                  <a:pt x="430907" y="1127052"/>
                </a:cubicBezTo>
                <a:cubicBezTo>
                  <a:pt x="408430" y="1107072"/>
                  <a:pt x="383793" y="1088279"/>
                  <a:pt x="367111" y="1063256"/>
                </a:cubicBezTo>
                <a:cubicBezTo>
                  <a:pt x="352934" y="1041991"/>
                  <a:pt x="347440" y="1010891"/>
                  <a:pt x="324581" y="999461"/>
                </a:cubicBezTo>
                <a:cubicBezTo>
                  <a:pt x="296228" y="985284"/>
                  <a:pt x="265897" y="974515"/>
                  <a:pt x="239521" y="956931"/>
                </a:cubicBezTo>
                <a:cubicBezTo>
                  <a:pt x="198298" y="929448"/>
                  <a:pt x="219746" y="939706"/>
                  <a:pt x="175725" y="925033"/>
                </a:cubicBezTo>
                <a:cubicBezTo>
                  <a:pt x="114918" y="864224"/>
                  <a:pt x="175937" y="918520"/>
                  <a:pt x="101297" y="871870"/>
                </a:cubicBezTo>
                <a:cubicBezTo>
                  <a:pt x="27730" y="825891"/>
                  <a:pt x="89537" y="850228"/>
                  <a:pt x="26870" y="829340"/>
                </a:cubicBezTo>
                <a:cubicBezTo>
                  <a:pt x="0" y="802471"/>
                  <a:pt x="2060" y="818707"/>
                  <a:pt x="5604" y="797442"/>
                </a:cubicBezTo>
                <a:close/>
              </a:path>
            </a:pathLst>
          </a:custGeom>
          <a:solidFill>
            <a:schemeClr val="tx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fire.gif-c2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4214818"/>
            <a:ext cx="571504" cy="571504"/>
          </a:xfrm>
          <a:prstGeom prst="rect">
            <a:avLst/>
          </a:prstGeom>
        </p:spPr>
      </p:pic>
      <p:pic>
        <p:nvPicPr>
          <p:cNvPr id="11" name="Picture 10" descr="fire.gif-c2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2643182"/>
            <a:ext cx="571504" cy="571504"/>
          </a:xfrm>
          <a:prstGeom prst="rect">
            <a:avLst/>
          </a:prstGeom>
        </p:spPr>
      </p:pic>
      <p:pic>
        <p:nvPicPr>
          <p:cNvPr id="12" name="Picture 11" descr="fire.gif-c2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786190"/>
            <a:ext cx="571504" cy="571504"/>
          </a:xfrm>
          <a:prstGeom prst="rect">
            <a:avLst/>
          </a:prstGeom>
        </p:spPr>
      </p:pic>
      <p:pic>
        <p:nvPicPr>
          <p:cNvPr id="14" name="Picture 13" descr="fire.gif-c2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4286256"/>
            <a:ext cx="571504" cy="5715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86380" y="471488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/>
              <a:t>Thessaloniki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857620" y="4286256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 smtClean="0"/>
              <a:t>Ohrid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928794" y="320254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 smtClean="0"/>
              <a:t>Dubrovnik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858016" y="471488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/>
              <a:t>Hilandar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000232" y="5743534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 smtClean="0"/>
              <a:t>12th century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xffH58KwDz9hAyA9XXcgXjVH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70" y="-7168"/>
            <a:ext cx="9429816" cy="8722580"/>
          </a:xfrm>
        </p:spPr>
      </p:pic>
      <p:sp>
        <p:nvSpPr>
          <p:cNvPr id="7" name="Freeform 6"/>
          <p:cNvSpPr/>
          <p:nvPr/>
        </p:nvSpPr>
        <p:spPr>
          <a:xfrm>
            <a:off x="2214546" y="1857364"/>
            <a:ext cx="3143272" cy="2000264"/>
          </a:xfrm>
          <a:custGeom>
            <a:avLst/>
            <a:gdLst>
              <a:gd name="connsiteX0" fmla="*/ 5604 w 2988158"/>
              <a:gd name="connsiteY0" fmla="*/ 797442 h 1945758"/>
              <a:gd name="connsiteX1" fmla="*/ 48135 w 2988158"/>
              <a:gd name="connsiteY1" fmla="*/ 701749 h 1945758"/>
              <a:gd name="connsiteX2" fmla="*/ 80032 w 2988158"/>
              <a:gd name="connsiteY2" fmla="*/ 691117 h 1945758"/>
              <a:gd name="connsiteX3" fmla="*/ 154460 w 2988158"/>
              <a:gd name="connsiteY3" fmla="*/ 648586 h 1945758"/>
              <a:gd name="connsiteX4" fmla="*/ 186358 w 2988158"/>
              <a:gd name="connsiteY4" fmla="*/ 637954 h 1945758"/>
              <a:gd name="connsiteX5" fmla="*/ 505335 w 2988158"/>
              <a:gd name="connsiteY5" fmla="*/ 606056 h 1945758"/>
              <a:gd name="connsiteX6" fmla="*/ 558497 w 2988158"/>
              <a:gd name="connsiteY6" fmla="*/ 584791 h 1945758"/>
              <a:gd name="connsiteX7" fmla="*/ 632925 w 2988158"/>
              <a:gd name="connsiteY7" fmla="*/ 552893 h 1945758"/>
              <a:gd name="connsiteX8" fmla="*/ 696721 w 2988158"/>
              <a:gd name="connsiteY8" fmla="*/ 489098 h 1945758"/>
              <a:gd name="connsiteX9" fmla="*/ 749884 w 2988158"/>
              <a:gd name="connsiteY9" fmla="*/ 425303 h 1945758"/>
              <a:gd name="connsiteX10" fmla="*/ 771149 w 2988158"/>
              <a:gd name="connsiteY10" fmla="*/ 393405 h 1945758"/>
              <a:gd name="connsiteX11" fmla="*/ 792414 w 2988158"/>
              <a:gd name="connsiteY11" fmla="*/ 350875 h 1945758"/>
              <a:gd name="connsiteX12" fmla="*/ 824311 w 2988158"/>
              <a:gd name="connsiteY12" fmla="*/ 329610 h 1945758"/>
              <a:gd name="connsiteX13" fmla="*/ 866842 w 2988158"/>
              <a:gd name="connsiteY13" fmla="*/ 287079 h 1945758"/>
              <a:gd name="connsiteX14" fmla="*/ 930637 w 2988158"/>
              <a:gd name="connsiteY14" fmla="*/ 233917 h 1945758"/>
              <a:gd name="connsiteX15" fmla="*/ 930637 w 2988158"/>
              <a:gd name="connsiteY15" fmla="*/ 106326 h 1945758"/>
              <a:gd name="connsiteX16" fmla="*/ 909372 w 2988158"/>
              <a:gd name="connsiteY16" fmla="*/ 74428 h 1945758"/>
              <a:gd name="connsiteX17" fmla="*/ 941270 w 2988158"/>
              <a:gd name="connsiteY17" fmla="*/ 42531 h 1945758"/>
              <a:gd name="connsiteX18" fmla="*/ 1036963 w 2988158"/>
              <a:gd name="connsiteY18" fmla="*/ 10633 h 1945758"/>
              <a:gd name="connsiteX19" fmla="*/ 1111390 w 2988158"/>
              <a:gd name="connsiteY19" fmla="*/ 0 h 1945758"/>
              <a:gd name="connsiteX20" fmla="*/ 1281511 w 2988158"/>
              <a:gd name="connsiteY20" fmla="*/ 10633 h 1945758"/>
              <a:gd name="connsiteX21" fmla="*/ 1313409 w 2988158"/>
              <a:gd name="connsiteY21" fmla="*/ 21265 h 1945758"/>
              <a:gd name="connsiteX22" fmla="*/ 1441000 w 2988158"/>
              <a:gd name="connsiteY22" fmla="*/ 42531 h 1945758"/>
              <a:gd name="connsiteX23" fmla="*/ 1472897 w 2988158"/>
              <a:gd name="connsiteY23" fmla="*/ 53163 h 1945758"/>
              <a:gd name="connsiteX24" fmla="*/ 1557958 w 2988158"/>
              <a:gd name="connsiteY24" fmla="*/ 74428 h 1945758"/>
              <a:gd name="connsiteX25" fmla="*/ 1589856 w 2988158"/>
              <a:gd name="connsiteY25" fmla="*/ 85061 h 1945758"/>
              <a:gd name="connsiteX26" fmla="*/ 1653651 w 2988158"/>
              <a:gd name="connsiteY26" fmla="*/ 127591 h 1945758"/>
              <a:gd name="connsiteX27" fmla="*/ 1749344 w 2988158"/>
              <a:gd name="connsiteY27" fmla="*/ 138224 h 1945758"/>
              <a:gd name="connsiteX28" fmla="*/ 1845037 w 2988158"/>
              <a:gd name="connsiteY28" fmla="*/ 159489 h 1945758"/>
              <a:gd name="connsiteX29" fmla="*/ 1908832 w 2988158"/>
              <a:gd name="connsiteY29" fmla="*/ 170121 h 1945758"/>
              <a:gd name="connsiteX30" fmla="*/ 1940730 w 2988158"/>
              <a:gd name="connsiteY30" fmla="*/ 180754 h 1945758"/>
              <a:gd name="connsiteX31" fmla="*/ 1983260 w 2988158"/>
              <a:gd name="connsiteY31" fmla="*/ 191386 h 1945758"/>
              <a:gd name="connsiteX32" fmla="*/ 2015158 w 2988158"/>
              <a:gd name="connsiteY32" fmla="*/ 212652 h 1945758"/>
              <a:gd name="connsiteX33" fmla="*/ 2057688 w 2988158"/>
              <a:gd name="connsiteY33" fmla="*/ 223284 h 1945758"/>
              <a:gd name="connsiteX34" fmla="*/ 2089586 w 2988158"/>
              <a:gd name="connsiteY34" fmla="*/ 233917 h 1945758"/>
              <a:gd name="connsiteX35" fmla="*/ 2132116 w 2988158"/>
              <a:gd name="connsiteY35" fmla="*/ 244549 h 1945758"/>
              <a:gd name="connsiteX36" fmla="*/ 2195911 w 2988158"/>
              <a:gd name="connsiteY36" fmla="*/ 265814 h 1945758"/>
              <a:gd name="connsiteX37" fmla="*/ 2217177 w 2988158"/>
              <a:gd name="connsiteY37" fmla="*/ 287079 h 1945758"/>
              <a:gd name="connsiteX38" fmla="*/ 2334135 w 2988158"/>
              <a:gd name="connsiteY38" fmla="*/ 308345 h 1945758"/>
              <a:gd name="connsiteX39" fmla="*/ 2429828 w 2988158"/>
              <a:gd name="connsiteY39" fmla="*/ 372140 h 1945758"/>
              <a:gd name="connsiteX40" fmla="*/ 2461725 w 2988158"/>
              <a:gd name="connsiteY40" fmla="*/ 393405 h 1945758"/>
              <a:gd name="connsiteX41" fmla="*/ 2546786 w 2988158"/>
              <a:gd name="connsiteY41" fmla="*/ 446568 h 1945758"/>
              <a:gd name="connsiteX42" fmla="*/ 2578684 w 2988158"/>
              <a:gd name="connsiteY42" fmla="*/ 467833 h 1945758"/>
              <a:gd name="connsiteX43" fmla="*/ 2674377 w 2988158"/>
              <a:gd name="connsiteY43" fmla="*/ 552893 h 1945758"/>
              <a:gd name="connsiteX44" fmla="*/ 2706274 w 2988158"/>
              <a:gd name="connsiteY44" fmla="*/ 563526 h 1945758"/>
              <a:gd name="connsiteX45" fmla="*/ 2759437 w 2988158"/>
              <a:gd name="connsiteY45" fmla="*/ 606056 h 1945758"/>
              <a:gd name="connsiteX46" fmla="*/ 2780702 w 2988158"/>
              <a:gd name="connsiteY46" fmla="*/ 637954 h 1945758"/>
              <a:gd name="connsiteX47" fmla="*/ 2812600 w 2988158"/>
              <a:gd name="connsiteY47" fmla="*/ 669852 h 1945758"/>
              <a:gd name="connsiteX48" fmla="*/ 2833865 w 2988158"/>
              <a:gd name="connsiteY48" fmla="*/ 733647 h 1945758"/>
              <a:gd name="connsiteX49" fmla="*/ 2844497 w 2988158"/>
              <a:gd name="connsiteY49" fmla="*/ 765545 h 1945758"/>
              <a:gd name="connsiteX50" fmla="*/ 2855130 w 2988158"/>
              <a:gd name="connsiteY50" fmla="*/ 818707 h 1945758"/>
              <a:gd name="connsiteX51" fmla="*/ 2887028 w 2988158"/>
              <a:gd name="connsiteY51" fmla="*/ 1063256 h 1945758"/>
              <a:gd name="connsiteX52" fmla="*/ 2908293 w 2988158"/>
              <a:gd name="connsiteY52" fmla="*/ 1105786 h 1945758"/>
              <a:gd name="connsiteX53" fmla="*/ 2940190 w 2988158"/>
              <a:gd name="connsiteY53" fmla="*/ 1127052 h 1945758"/>
              <a:gd name="connsiteX54" fmla="*/ 2961456 w 2988158"/>
              <a:gd name="connsiteY54" fmla="*/ 1148317 h 1945758"/>
              <a:gd name="connsiteX55" fmla="*/ 2982721 w 2988158"/>
              <a:gd name="connsiteY55" fmla="*/ 1212112 h 1945758"/>
              <a:gd name="connsiteX56" fmla="*/ 2929558 w 2988158"/>
              <a:gd name="connsiteY56" fmla="*/ 1318438 h 1945758"/>
              <a:gd name="connsiteX57" fmla="*/ 2876395 w 2988158"/>
              <a:gd name="connsiteY57" fmla="*/ 1382233 h 1945758"/>
              <a:gd name="connsiteX58" fmla="*/ 2812600 w 2988158"/>
              <a:gd name="connsiteY58" fmla="*/ 1424763 h 1945758"/>
              <a:gd name="connsiteX59" fmla="*/ 2770070 w 2988158"/>
              <a:gd name="connsiteY59" fmla="*/ 1456661 h 1945758"/>
              <a:gd name="connsiteX60" fmla="*/ 2716907 w 2988158"/>
              <a:gd name="connsiteY60" fmla="*/ 1499191 h 1945758"/>
              <a:gd name="connsiteX61" fmla="*/ 2674377 w 2988158"/>
              <a:gd name="connsiteY61" fmla="*/ 1520456 h 1945758"/>
              <a:gd name="connsiteX62" fmla="*/ 2642479 w 2988158"/>
              <a:gd name="connsiteY62" fmla="*/ 1552354 h 1945758"/>
              <a:gd name="connsiteX63" fmla="*/ 2578684 w 2988158"/>
              <a:gd name="connsiteY63" fmla="*/ 1594884 h 1945758"/>
              <a:gd name="connsiteX64" fmla="*/ 2546786 w 2988158"/>
              <a:gd name="connsiteY64" fmla="*/ 1616149 h 1945758"/>
              <a:gd name="connsiteX65" fmla="*/ 2482990 w 2988158"/>
              <a:gd name="connsiteY65" fmla="*/ 1637414 h 1945758"/>
              <a:gd name="connsiteX66" fmla="*/ 2451093 w 2988158"/>
              <a:gd name="connsiteY66" fmla="*/ 1658679 h 1945758"/>
              <a:gd name="connsiteX67" fmla="*/ 2387297 w 2988158"/>
              <a:gd name="connsiteY67" fmla="*/ 1722475 h 1945758"/>
              <a:gd name="connsiteX68" fmla="*/ 2355400 w 2988158"/>
              <a:gd name="connsiteY68" fmla="*/ 1733107 h 1945758"/>
              <a:gd name="connsiteX69" fmla="*/ 2280972 w 2988158"/>
              <a:gd name="connsiteY69" fmla="*/ 1796903 h 1945758"/>
              <a:gd name="connsiteX70" fmla="*/ 2206544 w 2988158"/>
              <a:gd name="connsiteY70" fmla="*/ 1818168 h 1945758"/>
              <a:gd name="connsiteX71" fmla="*/ 2068321 w 2988158"/>
              <a:gd name="connsiteY71" fmla="*/ 1807535 h 1945758"/>
              <a:gd name="connsiteX72" fmla="*/ 2036423 w 2988158"/>
              <a:gd name="connsiteY72" fmla="*/ 1796903 h 1945758"/>
              <a:gd name="connsiteX73" fmla="*/ 1940730 w 2988158"/>
              <a:gd name="connsiteY73" fmla="*/ 1722475 h 1945758"/>
              <a:gd name="connsiteX74" fmla="*/ 1898200 w 2988158"/>
              <a:gd name="connsiteY74" fmla="*/ 1658679 h 1945758"/>
              <a:gd name="connsiteX75" fmla="*/ 1866302 w 2988158"/>
              <a:gd name="connsiteY75" fmla="*/ 1637414 h 1945758"/>
              <a:gd name="connsiteX76" fmla="*/ 1685549 w 2988158"/>
              <a:gd name="connsiteY76" fmla="*/ 1648047 h 1945758"/>
              <a:gd name="connsiteX77" fmla="*/ 1643018 w 2988158"/>
              <a:gd name="connsiteY77" fmla="*/ 1679945 h 1945758"/>
              <a:gd name="connsiteX78" fmla="*/ 1579223 w 2988158"/>
              <a:gd name="connsiteY78" fmla="*/ 1733107 h 1945758"/>
              <a:gd name="connsiteX79" fmla="*/ 1568590 w 2988158"/>
              <a:gd name="connsiteY79" fmla="*/ 1765005 h 1945758"/>
              <a:gd name="connsiteX80" fmla="*/ 1547325 w 2988158"/>
              <a:gd name="connsiteY80" fmla="*/ 1796903 h 1945758"/>
              <a:gd name="connsiteX81" fmla="*/ 1515428 w 2988158"/>
              <a:gd name="connsiteY81" fmla="*/ 1935126 h 1945758"/>
              <a:gd name="connsiteX82" fmla="*/ 1483530 w 2988158"/>
              <a:gd name="connsiteY82" fmla="*/ 1945758 h 1945758"/>
              <a:gd name="connsiteX83" fmla="*/ 1419735 w 2988158"/>
              <a:gd name="connsiteY83" fmla="*/ 1903228 h 1945758"/>
              <a:gd name="connsiteX84" fmla="*/ 1387837 w 2988158"/>
              <a:gd name="connsiteY84" fmla="*/ 1871331 h 1945758"/>
              <a:gd name="connsiteX85" fmla="*/ 1345307 w 2988158"/>
              <a:gd name="connsiteY85" fmla="*/ 1860698 h 1945758"/>
              <a:gd name="connsiteX86" fmla="*/ 1281511 w 2988158"/>
              <a:gd name="connsiteY86" fmla="*/ 1828800 h 1945758"/>
              <a:gd name="connsiteX87" fmla="*/ 1217716 w 2988158"/>
              <a:gd name="connsiteY87" fmla="*/ 1796903 h 1945758"/>
              <a:gd name="connsiteX88" fmla="*/ 1164553 w 2988158"/>
              <a:gd name="connsiteY88" fmla="*/ 1733107 h 1945758"/>
              <a:gd name="connsiteX89" fmla="*/ 1143288 w 2988158"/>
              <a:gd name="connsiteY89" fmla="*/ 1658679 h 1945758"/>
              <a:gd name="connsiteX90" fmla="*/ 1122023 w 2988158"/>
              <a:gd name="connsiteY90" fmla="*/ 1626782 h 1945758"/>
              <a:gd name="connsiteX91" fmla="*/ 1090125 w 2988158"/>
              <a:gd name="connsiteY91" fmla="*/ 1562986 h 1945758"/>
              <a:gd name="connsiteX92" fmla="*/ 973167 w 2988158"/>
              <a:gd name="connsiteY92" fmla="*/ 1509824 h 1945758"/>
              <a:gd name="connsiteX93" fmla="*/ 920004 w 2988158"/>
              <a:gd name="connsiteY93" fmla="*/ 1456661 h 1945758"/>
              <a:gd name="connsiteX94" fmla="*/ 856209 w 2988158"/>
              <a:gd name="connsiteY94" fmla="*/ 1414131 h 1945758"/>
              <a:gd name="connsiteX95" fmla="*/ 834944 w 2988158"/>
              <a:gd name="connsiteY95" fmla="*/ 1382233 h 1945758"/>
              <a:gd name="connsiteX96" fmla="*/ 803046 w 2988158"/>
              <a:gd name="connsiteY96" fmla="*/ 1371600 h 1945758"/>
              <a:gd name="connsiteX97" fmla="*/ 771149 w 2988158"/>
              <a:gd name="connsiteY97" fmla="*/ 1350335 h 1945758"/>
              <a:gd name="connsiteX98" fmla="*/ 749884 w 2988158"/>
              <a:gd name="connsiteY98" fmla="*/ 1318438 h 1945758"/>
              <a:gd name="connsiteX99" fmla="*/ 717986 w 2988158"/>
              <a:gd name="connsiteY99" fmla="*/ 1307805 h 1945758"/>
              <a:gd name="connsiteX100" fmla="*/ 675456 w 2988158"/>
              <a:gd name="connsiteY100" fmla="*/ 1286540 h 1945758"/>
              <a:gd name="connsiteX101" fmla="*/ 622293 w 2988158"/>
              <a:gd name="connsiteY101" fmla="*/ 1244010 h 1945758"/>
              <a:gd name="connsiteX102" fmla="*/ 579763 w 2988158"/>
              <a:gd name="connsiteY102" fmla="*/ 1233377 h 1945758"/>
              <a:gd name="connsiteX103" fmla="*/ 515967 w 2988158"/>
              <a:gd name="connsiteY103" fmla="*/ 1190847 h 1945758"/>
              <a:gd name="connsiteX104" fmla="*/ 462804 w 2988158"/>
              <a:gd name="connsiteY104" fmla="*/ 1148317 h 1945758"/>
              <a:gd name="connsiteX105" fmla="*/ 430907 w 2988158"/>
              <a:gd name="connsiteY105" fmla="*/ 1127052 h 1945758"/>
              <a:gd name="connsiteX106" fmla="*/ 367111 w 2988158"/>
              <a:gd name="connsiteY106" fmla="*/ 1063256 h 1945758"/>
              <a:gd name="connsiteX107" fmla="*/ 324581 w 2988158"/>
              <a:gd name="connsiteY107" fmla="*/ 999461 h 1945758"/>
              <a:gd name="connsiteX108" fmla="*/ 239521 w 2988158"/>
              <a:gd name="connsiteY108" fmla="*/ 956931 h 1945758"/>
              <a:gd name="connsiteX109" fmla="*/ 175725 w 2988158"/>
              <a:gd name="connsiteY109" fmla="*/ 925033 h 1945758"/>
              <a:gd name="connsiteX110" fmla="*/ 101297 w 2988158"/>
              <a:gd name="connsiteY110" fmla="*/ 871870 h 1945758"/>
              <a:gd name="connsiteX111" fmla="*/ 26870 w 2988158"/>
              <a:gd name="connsiteY111" fmla="*/ 829340 h 1945758"/>
              <a:gd name="connsiteX112" fmla="*/ 5604 w 2988158"/>
              <a:gd name="connsiteY112" fmla="*/ 797442 h 1945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988158" h="1945758">
                <a:moveTo>
                  <a:pt x="5604" y="797442"/>
                </a:moveTo>
                <a:cubicBezTo>
                  <a:pt x="9148" y="776177"/>
                  <a:pt x="28117" y="730345"/>
                  <a:pt x="48135" y="701749"/>
                </a:cubicBezTo>
                <a:cubicBezTo>
                  <a:pt x="54562" y="692568"/>
                  <a:pt x="69731" y="695532"/>
                  <a:pt x="80032" y="691117"/>
                </a:cubicBezTo>
                <a:cubicBezTo>
                  <a:pt x="210526" y="635192"/>
                  <a:pt x="47673" y="701980"/>
                  <a:pt x="154460" y="648586"/>
                </a:cubicBezTo>
                <a:cubicBezTo>
                  <a:pt x="164484" y="643574"/>
                  <a:pt x="175725" y="641498"/>
                  <a:pt x="186358" y="637954"/>
                </a:cubicBezTo>
                <a:cubicBezTo>
                  <a:pt x="301893" y="560932"/>
                  <a:pt x="175803" y="636950"/>
                  <a:pt x="505335" y="606056"/>
                </a:cubicBezTo>
                <a:cubicBezTo>
                  <a:pt x="524337" y="604274"/>
                  <a:pt x="541056" y="592542"/>
                  <a:pt x="558497" y="584791"/>
                </a:cubicBezTo>
                <a:cubicBezTo>
                  <a:pt x="637331" y="549754"/>
                  <a:pt x="567410" y="574733"/>
                  <a:pt x="632925" y="552893"/>
                </a:cubicBezTo>
                <a:cubicBezTo>
                  <a:pt x="654190" y="531628"/>
                  <a:pt x="687211" y="517628"/>
                  <a:pt x="696721" y="489098"/>
                </a:cubicBezTo>
                <a:cubicBezTo>
                  <a:pt x="712957" y="440388"/>
                  <a:pt x="698387" y="463924"/>
                  <a:pt x="749884" y="425303"/>
                </a:cubicBezTo>
                <a:cubicBezTo>
                  <a:pt x="756972" y="414670"/>
                  <a:pt x="764809" y="404500"/>
                  <a:pt x="771149" y="393405"/>
                </a:cubicBezTo>
                <a:cubicBezTo>
                  <a:pt x="779013" y="379643"/>
                  <a:pt x="782267" y="363051"/>
                  <a:pt x="792414" y="350875"/>
                </a:cubicBezTo>
                <a:cubicBezTo>
                  <a:pt x="800595" y="341058"/>
                  <a:pt x="814609" y="337926"/>
                  <a:pt x="824311" y="329610"/>
                </a:cubicBezTo>
                <a:cubicBezTo>
                  <a:pt x="839534" y="316562"/>
                  <a:pt x="850160" y="298200"/>
                  <a:pt x="866842" y="287079"/>
                </a:cubicBezTo>
                <a:cubicBezTo>
                  <a:pt x="911250" y="257473"/>
                  <a:pt x="889703" y="274850"/>
                  <a:pt x="930637" y="233917"/>
                </a:cubicBezTo>
                <a:cubicBezTo>
                  <a:pt x="954940" y="161007"/>
                  <a:pt x="963041" y="179235"/>
                  <a:pt x="930637" y="106326"/>
                </a:cubicBezTo>
                <a:cubicBezTo>
                  <a:pt x="925447" y="94649"/>
                  <a:pt x="916460" y="85061"/>
                  <a:pt x="909372" y="74428"/>
                </a:cubicBezTo>
                <a:cubicBezTo>
                  <a:pt x="920005" y="63796"/>
                  <a:pt x="929034" y="51271"/>
                  <a:pt x="941270" y="42531"/>
                </a:cubicBezTo>
                <a:cubicBezTo>
                  <a:pt x="973332" y="19629"/>
                  <a:pt x="998622" y="17023"/>
                  <a:pt x="1036963" y="10633"/>
                </a:cubicBezTo>
                <a:cubicBezTo>
                  <a:pt x="1061683" y="6513"/>
                  <a:pt x="1086581" y="3544"/>
                  <a:pt x="1111390" y="0"/>
                </a:cubicBezTo>
                <a:cubicBezTo>
                  <a:pt x="1168097" y="3544"/>
                  <a:pt x="1225006" y="4685"/>
                  <a:pt x="1281511" y="10633"/>
                </a:cubicBezTo>
                <a:cubicBezTo>
                  <a:pt x="1292657" y="11806"/>
                  <a:pt x="1302419" y="19067"/>
                  <a:pt x="1313409" y="21265"/>
                </a:cubicBezTo>
                <a:cubicBezTo>
                  <a:pt x="1355689" y="29721"/>
                  <a:pt x="1400095" y="28897"/>
                  <a:pt x="1441000" y="42531"/>
                </a:cubicBezTo>
                <a:cubicBezTo>
                  <a:pt x="1451632" y="46075"/>
                  <a:pt x="1462084" y="50214"/>
                  <a:pt x="1472897" y="53163"/>
                </a:cubicBezTo>
                <a:cubicBezTo>
                  <a:pt x="1501093" y="60853"/>
                  <a:pt x="1530232" y="65186"/>
                  <a:pt x="1557958" y="74428"/>
                </a:cubicBezTo>
                <a:cubicBezTo>
                  <a:pt x="1568591" y="77972"/>
                  <a:pt x="1580059" y="79618"/>
                  <a:pt x="1589856" y="85061"/>
                </a:cubicBezTo>
                <a:cubicBezTo>
                  <a:pt x="1612197" y="97473"/>
                  <a:pt x="1628250" y="124769"/>
                  <a:pt x="1653651" y="127591"/>
                </a:cubicBezTo>
                <a:cubicBezTo>
                  <a:pt x="1685549" y="131135"/>
                  <a:pt x="1717687" y="132948"/>
                  <a:pt x="1749344" y="138224"/>
                </a:cubicBezTo>
                <a:cubicBezTo>
                  <a:pt x="1781575" y="143596"/>
                  <a:pt x="1812996" y="153081"/>
                  <a:pt x="1845037" y="159489"/>
                </a:cubicBezTo>
                <a:cubicBezTo>
                  <a:pt x="1866177" y="163717"/>
                  <a:pt x="1887567" y="166577"/>
                  <a:pt x="1908832" y="170121"/>
                </a:cubicBezTo>
                <a:cubicBezTo>
                  <a:pt x="1919465" y="173665"/>
                  <a:pt x="1929953" y="177675"/>
                  <a:pt x="1940730" y="180754"/>
                </a:cubicBezTo>
                <a:cubicBezTo>
                  <a:pt x="1954781" y="184768"/>
                  <a:pt x="1969829" y="185630"/>
                  <a:pt x="1983260" y="191386"/>
                </a:cubicBezTo>
                <a:cubicBezTo>
                  <a:pt x="1995006" y="196420"/>
                  <a:pt x="2003412" y="207618"/>
                  <a:pt x="2015158" y="212652"/>
                </a:cubicBezTo>
                <a:cubicBezTo>
                  <a:pt x="2028589" y="218408"/>
                  <a:pt x="2043637" y="219270"/>
                  <a:pt x="2057688" y="223284"/>
                </a:cubicBezTo>
                <a:cubicBezTo>
                  <a:pt x="2068465" y="226363"/>
                  <a:pt x="2078809" y="230838"/>
                  <a:pt x="2089586" y="233917"/>
                </a:cubicBezTo>
                <a:cubicBezTo>
                  <a:pt x="2103637" y="237931"/>
                  <a:pt x="2118119" y="240350"/>
                  <a:pt x="2132116" y="244549"/>
                </a:cubicBezTo>
                <a:cubicBezTo>
                  <a:pt x="2153586" y="250990"/>
                  <a:pt x="2195911" y="265814"/>
                  <a:pt x="2195911" y="265814"/>
                </a:cubicBezTo>
                <a:cubicBezTo>
                  <a:pt x="2203000" y="272902"/>
                  <a:pt x="2208581" y="281921"/>
                  <a:pt x="2217177" y="287079"/>
                </a:cubicBezTo>
                <a:cubicBezTo>
                  <a:pt x="2243058" y="302608"/>
                  <a:pt x="2322403" y="306878"/>
                  <a:pt x="2334135" y="308345"/>
                </a:cubicBezTo>
                <a:lnTo>
                  <a:pt x="2429828" y="372140"/>
                </a:lnTo>
                <a:cubicBezTo>
                  <a:pt x="2440460" y="379228"/>
                  <a:pt x="2450295" y="387690"/>
                  <a:pt x="2461725" y="393405"/>
                </a:cubicBezTo>
                <a:cubicBezTo>
                  <a:pt x="2528338" y="426711"/>
                  <a:pt x="2482372" y="400558"/>
                  <a:pt x="2546786" y="446568"/>
                </a:cubicBezTo>
                <a:cubicBezTo>
                  <a:pt x="2557185" y="453996"/>
                  <a:pt x="2569133" y="459343"/>
                  <a:pt x="2578684" y="467833"/>
                </a:cubicBezTo>
                <a:cubicBezTo>
                  <a:pt x="2614921" y="500043"/>
                  <a:pt x="2633006" y="532207"/>
                  <a:pt x="2674377" y="552893"/>
                </a:cubicBezTo>
                <a:cubicBezTo>
                  <a:pt x="2684401" y="557905"/>
                  <a:pt x="2695642" y="559982"/>
                  <a:pt x="2706274" y="563526"/>
                </a:cubicBezTo>
                <a:cubicBezTo>
                  <a:pt x="2723995" y="577703"/>
                  <a:pt x="2743390" y="590009"/>
                  <a:pt x="2759437" y="606056"/>
                </a:cubicBezTo>
                <a:cubicBezTo>
                  <a:pt x="2768473" y="615092"/>
                  <a:pt x="2772521" y="628137"/>
                  <a:pt x="2780702" y="637954"/>
                </a:cubicBezTo>
                <a:cubicBezTo>
                  <a:pt x="2790328" y="649506"/>
                  <a:pt x="2801967" y="659219"/>
                  <a:pt x="2812600" y="669852"/>
                </a:cubicBezTo>
                <a:lnTo>
                  <a:pt x="2833865" y="733647"/>
                </a:lnTo>
                <a:cubicBezTo>
                  <a:pt x="2837409" y="744280"/>
                  <a:pt x="2842299" y="754555"/>
                  <a:pt x="2844497" y="765545"/>
                </a:cubicBezTo>
                <a:lnTo>
                  <a:pt x="2855130" y="818707"/>
                </a:lnTo>
                <a:cubicBezTo>
                  <a:pt x="2859836" y="898701"/>
                  <a:pt x="2849367" y="987934"/>
                  <a:pt x="2887028" y="1063256"/>
                </a:cubicBezTo>
                <a:cubicBezTo>
                  <a:pt x="2894116" y="1077433"/>
                  <a:pt x="2898146" y="1093610"/>
                  <a:pt x="2908293" y="1105786"/>
                </a:cubicBezTo>
                <a:cubicBezTo>
                  <a:pt x="2916474" y="1115603"/>
                  <a:pt x="2930212" y="1119069"/>
                  <a:pt x="2940190" y="1127052"/>
                </a:cubicBezTo>
                <a:cubicBezTo>
                  <a:pt x="2948018" y="1133314"/>
                  <a:pt x="2954367" y="1141229"/>
                  <a:pt x="2961456" y="1148317"/>
                </a:cubicBezTo>
                <a:cubicBezTo>
                  <a:pt x="2968544" y="1169582"/>
                  <a:pt x="2988158" y="1190366"/>
                  <a:pt x="2982721" y="1212112"/>
                </a:cubicBezTo>
                <a:cubicBezTo>
                  <a:pt x="2965889" y="1279436"/>
                  <a:pt x="2980193" y="1242484"/>
                  <a:pt x="2929558" y="1318438"/>
                </a:cubicBezTo>
                <a:cubicBezTo>
                  <a:pt x="2910657" y="1346790"/>
                  <a:pt x="2904732" y="1360193"/>
                  <a:pt x="2876395" y="1382233"/>
                </a:cubicBezTo>
                <a:cubicBezTo>
                  <a:pt x="2856221" y="1397924"/>
                  <a:pt x="2833046" y="1409428"/>
                  <a:pt x="2812600" y="1424763"/>
                </a:cubicBezTo>
                <a:cubicBezTo>
                  <a:pt x="2798423" y="1435396"/>
                  <a:pt x="2783684" y="1445316"/>
                  <a:pt x="2770070" y="1456661"/>
                </a:cubicBezTo>
                <a:cubicBezTo>
                  <a:pt x="2731969" y="1488412"/>
                  <a:pt x="2767087" y="1470517"/>
                  <a:pt x="2716907" y="1499191"/>
                </a:cubicBezTo>
                <a:cubicBezTo>
                  <a:pt x="2703145" y="1507055"/>
                  <a:pt x="2687275" y="1511243"/>
                  <a:pt x="2674377" y="1520456"/>
                </a:cubicBezTo>
                <a:cubicBezTo>
                  <a:pt x="2662141" y="1529196"/>
                  <a:pt x="2654348" y="1543122"/>
                  <a:pt x="2642479" y="1552354"/>
                </a:cubicBezTo>
                <a:cubicBezTo>
                  <a:pt x="2622305" y="1568045"/>
                  <a:pt x="2599949" y="1580707"/>
                  <a:pt x="2578684" y="1594884"/>
                </a:cubicBezTo>
                <a:cubicBezTo>
                  <a:pt x="2568051" y="1601972"/>
                  <a:pt x="2558909" y="1612108"/>
                  <a:pt x="2546786" y="1616149"/>
                </a:cubicBezTo>
                <a:lnTo>
                  <a:pt x="2482990" y="1637414"/>
                </a:lnTo>
                <a:cubicBezTo>
                  <a:pt x="2472358" y="1644502"/>
                  <a:pt x="2460644" y="1650189"/>
                  <a:pt x="2451093" y="1658679"/>
                </a:cubicBezTo>
                <a:cubicBezTo>
                  <a:pt x="2428616" y="1678659"/>
                  <a:pt x="2415828" y="1712965"/>
                  <a:pt x="2387297" y="1722475"/>
                </a:cubicBezTo>
                <a:lnTo>
                  <a:pt x="2355400" y="1733107"/>
                </a:lnTo>
                <a:cubicBezTo>
                  <a:pt x="2330263" y="1758244"/>
                  <a:pt x="2312797" y="1778718"/>
                  <a:pt x="2280972" y="1796903"/>
                </a:cubicBezTo>
                <a:cubicBezTo>
                  <a:pt x="2269112" y="1803680"/>
                  <a:pt x="2215746" y="1815868"/>
                  <a:pt x="2206544" y="1818168"/>
                </a:cubicBezTo>
                <a:cubicBezTo>
                  <a:pt x="2160470" y="1814624"/>
                  <a:pt x="2114175" y="1813267"/>
                  <a:pt x="2068321" y="1807535"/>
                </a:cubicBezTo>
                <a:cubicBezTo>
                  <a:pt x="2057200" y="1806145"/>
                  <a:pt x="2046220" y="1802346"/>
                  <a:pt x="2036423" y="1796903"/>
                </a:cubicBezTo>
                <a:cubicBezTo>
                  <a:pt x="2004969" y="1779428"/>
                  <a:pt x="1964312" y="1752795"/>
                  <a:pt x="1940730" y="1722475"/>
                </a:cubicBezTo>
                <a:cubicBezTo>
                  <a:pt x="1925039" y="1702301"/>
                  <a:pt x="1919465" y="1672856"/>
                  <a:pt x="1898200" y="1658679"/>
                </a:cubicBezTo>
                <a:lnTo>
                  <a:pt x="1866302" y="1637414"/>
                </a:lnTo>
                <a:cubicBezTo>
                  <a:pt x="1806051" y="1640958"/>
                  <a:pt x="1744838" y="1636754"/>
                  <a:pt x="1685549" y="1648047"/>
                </a:cubicBezTo>
                <a:cubicBezTo>
                  <a:pt x="1668141" y="1651363"/>
                  <a:pt x="1657438" y="1669645"/>
                  <a:pt x="1643018" y="1679945"/>
                </a:cubicBezTo>
                <a:cubicBezTo>
                  <a:pt x="1591209" y="1716952"/>
                  <a:pt x="1628866" y="1683466"/>
                  <a:pt x="1579223" y="1733107"/>
                </a:cubicBezTo>
                <a:cubicBezTo>
                  <a:pt x="1575679" y="1743740"/>
                  <a:pt x="1573602" y="1754980"/>
                  <a:pt x="1568590" y="1765005"/>
                </a:cubicBezTo>
                <a:cubicBezTo>
                  <a:pt x="1562875" y="1776435"/>
                  <a:pt x="1550198" y="1784451"/>
                  <a:pt x="1547325" y="1796903"/>
                </a:cubicBezTo>
                <a:cubicBezTo>
                  <a:pt x="1538983" y="1833051"/>
                  <a:pt x="1555172" y="1903331"/>
                  <a:pt x="1515428" y="1935126"/>
                </a:cubicBezTo>
                <a:cubicBezTo>
                  <a:pt x="1506676" y="1942127"/>
                  <a:pt x="1494163" y="1942214"/>
                  <a:pt x="1483530" y="1945758"/>
                </a:cubicBezTo>
                <a:cubicBezTo>
                  <a:pt x="1462265" y="1931581"/>
                  <a:pt x="1437807" y="1921299"/>
                  <a:pt x="1419735" y="1903228"/>
                </a:cubicBezTo>
                <a:cubicBezTo>
                  <a:pt x="1409102" y="1892596"/>
                  <a:pt x="1400892" y="1878791"/>
                  <a:pt x="1387837" y="1871331"/>
                </a:cubicBezTo>
                <a:cubicBezTo>
                  <a:pt x="1375149" y="1864081"/>
                  <a:pt x="1359484" y="1864242"/>
                  <a:pt x="1345307" y="1860698"/>
                </a:cubicBezTo>
                <a:cubicBezTo>
                  <a:pt x="1253887" y="1799753"/>
                  <a:pt x="1369557" y="1872824"/>
                  <a:pt x="1281511" y="1828800"/>
                </a:cubicBezTo>
                <a:cubicBezTo>
                  <a:pt x="1199073" y="1787580"/>
                  <a:pt x="1297886" y="1823625"/>
                  <a:pt x="1217716" y="1796903"/>
                </a:cubicBezTo>
                <a:cubicBezTo>
                  <a:pt x="1198555" y="1777742"/>
                  <a:pt x="1175655" y="1759013"/>
                  <a:pt x="1164553" y="1733107"/>
                </a:cubicBezTo>
                <a:cubicBezTo>
                  <a:pt x="1144110" y="1685406"/>
                  <a:pt x="1163982" y="1700067"/>
                  <a:pt x="1143288" y="1658679"/>
                </a:cubicBezTo>
                <a:cubicBezTo>
                  <a:pt x="1137573" y="1647250"/>
                  <a:pt x="1127738" y="1638211"/>
                  <a:pt x="1122023" y="1626782"/>
                </a:cubicBezTo>
                <a:cubicBezTo>
                  <a:pt x="1112016" y="1606769"/>
                  <a:pt x="1112285" y="1576836"/>
                  <a:pt x="1090125" y="1562986"/>
                </a:cubicBezTo>
                <a:cubicBezTo>
                  <a:pt x="957448" y="1480062"/>
                  <a:pt x="1090982" y="1604075"/>
                  <a:pt x="973167" y="1509824"/>
                </a:cubicBezTo>
                <a:cubicBezTo>
                  <a:pt x="953597" y="1494168"/>
                  <a:pt x="940856" y="1470562"/>
                  <a:pt x="920004" y="1456661"/>
                </a:cubicBezTo>
                <a:lnTo>
                  <a:pt x="856209" y="1414131"/>
                </a:lnTo>
                <a:cubicBezTo>
                  <a:pt x="849121" y="1403498"/>
                  <a:pt x="844923" y="1390216"/>
                  <a:pt x="834944" y="1382233"/>
                </a:cubicBezTo>
                <a:cubicBezTo>
                  <a:pt x="826192" y="1375231"/>
                  <a:pt x="813071" y="1376612"/>
                  <a:pt x="803046" y="1371600"/>
                </a:cubicBezTo>
                <a:cubicBezTo>
                  <a:pt x="791617" y="1365885"/>
                  <a:pt x="781781" y="1357423"/>
                  <a:pt x="771149" y="1350335"/>
                </a:cubicBezTo>
                <a:cubicBezTo>
                  <a:pt x="764061" y="1339703"/>
                  <a:pt x="759862" y="1326421"/>
                  <a:pt x="749884" y="1318438"/>
                </a:cubicBezTo>
                <a:cubicBezTo>
                  <a:pt x="741132" y="1311437"/>
                  <a:pt x="728288" y="1312220"/>
                  <a:pt x="717986" y="1307805"/>
                </a:cubicBezTo>
                <a:cubicBezTo>
                  <a:pt x="703418" y="1301561"/>
                  <a:pt x="688644" y="1295332"/>
                  <a:pt x="675456" y="1286540"/>
                </a:cubicBezTo>
                <a:cubicBezTo>
                  <a:pt x="634301" y="1259104"/>
                  <a:pt x="676365" y="1267184"/>
                  <a:pt x="622293" y="1244010"/>
                </a:cubicBezTo>
                <a:cubicBezTo>
                  <a:pt x="608862" y="1238254"/>
                  <a:pt x="593940" y="1236921"/>
                  <a:pt x="579763" y="1233377"/>
                </a:cubicBezTo>
                <a:cubicBezTo>
                  <a:pt x="519294" y="1172908"/>
                  <a:pt x="577519" y="1221623"/>
                  <a:pt x="515967" y="1190847"/>
                </a:cubicBezTo>
                <a:cubicBezTo>
                  <a:pt x="472340" y="1169034"/>
                  <a:pt x="495765" y="1174685"/>
                  <a:pt x="462804" y="1148317"/>
                </a:cubicBezTo>
                <a:cubicBezTo>
                  <a:pt x="452826" y="1140334"/>
                  <a:pt x="440458" y="1135542"/>
                  <a:pt x="430907" y="1127052"/>
                </a:cubicBezTo>
                <a:cubicBezTo>
                  <a:pt x="408430" y="1107072"/>
                  <a:pt x="383793" y="1088279"/>
                  <a:pt x="367111" y="1063256"/>
                </a:cubicBezTo>
                <a:cubicBezTo>
                  <a:pt x="352934" y="1041991"/>
                  <a:pt x="347440" y="1010891"/>
                  <a:pt x="324581" y="999461"/>
                </a:cubicBezTo>
                <a:cubicBezTo>
                  <a:pt x="296228" y="985284"/>
                  <a:pt x="265897" y="974515"/>
                  <a:pt x="239521" y="956931"/>
                </a:cubicBezTo>
                <a:cubicBezTo>
                  <a:pt x="198298" y="929448"/>
                  <a:pt x="219746" y="939706"/>
                  <a:pt x="175725" y="925033"/>
                </a:cubicBezTo>
                <a:cubicBezTo>
                  <a:pt x="114918" y="864224"/>
                  <a:pt x="175937" y="918520"/>
                  <a:pt x="101297" y="871870"/>
                </a:cubicBezTo>
                <a:cubicBezTo>
                  <a:pt x="27730" y="825891"/>
                  <a:pt x="89537" y="850228"/>
                  <a:pt x="26870" y="829340"/>
                </a:cubicBezTo>
                <a:cubicBezTo>
                  <a:pt x="0" y="802471"/>
                  <a:pt x="2060" y="818707"/>
                  <a:pt x="5604" y="797442"/>
                </a:cubicBezTo>
                <a:close/>
              </a:path>
            </a:pathLst>
          </a:custGeom>
          <a:solidFill>
            <a:schemeClr val="tx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fire.gif-c2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4214818"/>
            <a:ext cx="571504" cy="571504"/>
          </a:xfrm>
          <a:prstGeom prst="rect">
            <a:avLst/>
          </a:prstGeom>
        </p:spPr>
      </p:pic>
      <p:pic>
        <p:nvPicPr>
          <p:cNvPr id="11" name="Picture 10" descr="fire.gif-c2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2643182"/>
            <a:ext cx="571504" cy="571504"/>
          </a:xfrm>
          <a:prstGeom prst="rect">
            <a:avLst/>
          </a:prstGeom>
        </p:spPr>
      </p:pic>
      <p:pic>
        <p:nvPicPr>
          <p:cNvPr id="12" name="Picture 11" descr="fire.gif-c2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786190"/>
            <a:ext cx="571504" cy="571504"/>
          </a:xfrm>
          <a:prstGeom prst="rect">
            <a:avLst/>
          </a:prstGeom>
        </p:spPr>
      </p:pic>
      <p:pic>
        <p:nvPicPr>
          <p:cNvPr id="14" name="Picture 13" descr="fire.gif-c2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4286256"/>
            <a:ext cx="571504" cy="571504"/>
          </a:xfrm>
          <a:prstGeom prst="rect">
            <a:avLst/>
          </a:prstGeom>
        </p:spPr>
      </p:pic>
      <p:pic>
        <p:nvPicPr>
          <p:cNvPr id="21" name="Picture 20" descr="fire.gif-c2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2571744"/>
            <a:ext cx="214314" cy="2143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86380" y="471488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/>
              <a:t>Thessaloniki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857620" y="4286256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 smtClean="0"/>
              <a:t>Ohrid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928794" y="320254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 smtClean="0"/>
              <a:t>Dubrovnik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16" y="471488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/>
              <a:t>Hilandar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000232" y="5743534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 smtClean="0"/>
              <a:t>12th century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xffH58KwDz9hAyA9XXcgXjVH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70" y="-7168"/>
            <a:ext cx="9429816" cy="8722580"/>
          </a:xfrm>
        </p:spPr>
      </p:pic>
      <p:sp>
        <p:nvSpPr>
          <p:cNvPr id="7" name="Freeform 6"/>
          <p:cNvSpPr/>
          <p:nvPr/>
        </p:nvSpPr>
        <p:spPr>
          <a:xfrm>
            <a:off x="2214546" y="1857364"/>
            <a:ext cx="3143272" cy="2000264"/>
          </a:xfrm>
          <a:custGeom>
            <a:avLst/>
            <a:gdLst>
              <a:gd name="connsiteX0" fmla="*/ 5604 w 2988158"/>
              <a:gd name="connsiteY0" fmla="*/ 797442 h 1945758"/>
              <a:gd name="connsiteX1" fmla="*/ 48135 w 2988158"/>
              <a:gd name="connsiteY1" fmla="*/ 701749 h 1945758"/>
              <a:gd name="connsiteX2" fmla="*/ 80032 w 2988158"/>
              <a:gd name="connsiteY2" fmla="*/ 691117 h 1945758"/>
              <a:gd name="connsiteX3" fmla="*/ 154460 w 2988158"/>
              <a:gd name="connsiteY3" fmla="*/ 648586 h 1945758"/>
              <a:gd name="connsiteX4" fmla="*/ 186358 w 2988158"/>
              <a:gd name="connsiteY4" fmla="*/ 637954 h 1945758"/>
              <a:gd name="connsiteX5" fmla="*/ 505335 w 2988158"/>
              <a:gd name="connsiteY5" fmla="*/ 606056 h 1945758"/>
              <a:gd name="connsiteX6" fmla="*/ 558497 w 2988158"/>
              <a:gd name="connsiteY6" fmla="*/ 584791 h 1945758"/>
              <a:gd name="connsiteX7" fmla="*/ 632925 w 2988158"/>
              <a:gd name="connsiteY7" fmla="*/ 552893 h 1945758"/>
              <a:gd name="connsiteX8" fmla="*/ 696721 w 2988158"/>
              <a:gd name="connsiteY8" fmla="*/ 489098 h 1945758"/>
              <a:gd name="connsiteX9" fmla="*/ 749884 w 2988158"/>
              <a:gd name="connsiteY9" fmla="*/ 425303 h 1945758"/>
              <a:gd name="connsiteX10" fmla="*/ 771149 w 2988158"/>
              <a:gd name="connsiteY10" fmla="*/ 393405 h 1945758"/>
              <a:gd name="connsiteX11" fmla="*/ 792414 w 2988158"/>
              <a:gd name="connsiteY11" fmla="*/ 350875 h 1945758"/>
              <a:gd name="connsiteX12" fmla="*/ 824311 w 2988158"/>
              <a:gd name="connsiteY12" fmla="*/ 329610 h 1945758"/>
              <a:gd name="connsiteX13" fmla="*/ 866842 w 2988158"/>
              <a:gd name="connsiteY13" fmla="*/ 287079 h 1945758"/>
              <a:gd name="connsiteX14" fmla="*/ 930637 w 2988158"/>
              <a:gd name="connsiteY14" fmla="*/ 233917 h 1945758"/>
              <a:gd name="connsiteX15" fmla="*/ 930637 w 2988158"/>
              <a:gd name="connsiteY15" fmla="*/ 106326 h 1945758"/>
              <a:gd name="connsiteX16" fmla="*/ 909372 w 2988158"/>
              <a:gd name="connsiteY16" fmla="*/ 74428 h 1945758"/>
              <a:gd name="connsiteX17" fmla="*/ 941270 w 2988158"/>
              <a:gd name="connsiteY17" fmla="*/ 42531 h 1945758"/>
              <a:gd name="connsiteX18" fmla="*/ 1036963 w 2988158"/>
              <a:gd name="connsiteY18" fmla="*/ 10633 h 1945758"/>
              <a:gd name="connsiteX19" fmla="*/ 1111390 w 2988158"/>
              <a:gd name="connsiteY19" fmla="*/ 0 h 1945758"/>
              <a:gd name="connsiteX20" fmla="*/ 1281511 w 2988158"/>
              <a:gd name="connsiteY20" fmla="*/ 10633 h 1945758"/>
              <a:gd name="connsiteX21" fmla="*/ 1313409 w 2988158"/>
              <a:gd name="connsiteY21" fmla="*/ 21265 h 1945758"/>
              <a:gd name="connsiteX22" fmla="*/ 1441000 w 2988158"/>
              <a:gd name="connsiteY22" fmla="*/ 42531 h 1945758"/>
              <a:gd name="connsiteX23" fmla="*/ 1472897 w 2988158"/>
              <a:gd name="connsiteY23" fmla="*/ 53163 h 1945758"/>
              <a:gd name="connsiteX24" fmla="*/ 1557958 w 2988158"/>
              <a:gd name="connsiteY24" fmla="*/ 74428 h 1945758"/>
              <a:gd name="connsiteX25" fmla="*/ 1589856 w 2988158"/>
              <a:gd name="connsiteY25" fmla="*/ 85061 h 1945758"/>
              <a:gd name="connsiteX26" fmla="*/ 1653651 w 2988158"/>
              <a:gd name="connsiteY26" fmla="*/ 127591 h 1945758"/>
              <a:gd name="connsiteX27" fmla="*/ 1749344 w 2988158"/>
              <a:gd name="connsiteY27" fmla="*/ 138224 h 1945758"/>
              <a:gd name="connsiteX28" fmla="*/ 1845037 w 2988158"/>
              <a:gd name="connsiteY28" fmla="*/ 159489 h 1945758"/>
              <a:gd name="connsiteX29" fmla="*/ 1908832 w 2988158"/>
              <a:gd name="connsiteY29" fmla="*/ 170121 h 1945758"/>
              <a:gd name="connsiteX30" fmla="*/ 1940730 w 2988158"/>
              <a:gd name="connsiteY30" fmla="*/ 180754 h 1945758"/>
              <a:gd name="connsiteX31" fmla="*/ 1983260 w 2988158"/>
              <a:gd name="connsiteY31" fmla="*/ 191386 h 1945758"/>
              <a:gd name="connsiteX32" fmla="*/ 2015158 w 2988158"/>
              <a:gd name="connsiteY32" fmla="*/ 212652 h 1945758"/>
              <a:gd name="connsiteX33" fmla="*/ 2057688 w 2988158"/>
              <a:gd name="connsiteY33" fmla="*/ 223284 h 1945758"/>
              <a:gd name="connsiteX34" fmla="*/ 2089586 w 2988158"/>
              <a:gd name="connsiteY34" fmla="*/ 233917 h 1945758"/>
              <a:gd name="connsiteX35" fmla="*/ 2132116 w 2988158"/>
              <a:gd name="connsiteY35" fmla="*/ 244549 h 1945758"/>
              <a:gd name="connsiteX36" fmla="*/ 2195911 w 2988158"/>
              <a:gd name="connsiteY36" fmla="*/ 265814 h 1945758"/>
              <a:gd name="connsiteX37" fmla="*/ 2217177 w 2988158"/>
              <a:gd name="connsiteY37" fmla="*/ 287079 h 1945758"/>
              <a:gd name="connsiteX38" fmla="*/ 2334135 w 2988158"/>
              <a:gd name="connsiteY38" fmla="*/ 308345 h 1945758"/>
              <a:gd name="connsiteX39" fmla="*/ 2429828 w 2988158"/>
              <a:gd name="connsiteY39" fmla="*/ 372140 h 1945758"/>
              <a:gd name="connsiteX40" fmla="*/ 2461725 w 2988158"/>
              <a:gd name="connsiteY40" fmla="*/ 393405 h 1945758"/>
              <a:gd name="connsiteX41" fmla="*/ 2546786 w 2988158"/>
              <a:gd name="connsiteY41" fmla="*/ 446568 h 1945758"/>
              <a:gd name="connsiteX42" fmla="*/ 2578684 w 2988158"/>
              <a:gd name="connsiteY42" fmla="*/ 467833 h 1945758"/>
              <a:gd name="connsiteX43" fmla="*/ 2674377 w 2988158"/>
              <a:gd name="connsiteY43" fmla="*/ 552893 h 1945758"/>
              <a:gd name="connsiteX44" fmla="*/ 2706274 w 2988158"/>
              <a:gd name="connsiteY44" fmla="*/ 563526 h 1945758"/>
              <a:gd name="connsiteX45" fmla="*/ 2759437 w 2988158"/>
              <a:gd name="connsiteY45" fmla="*/ 606056 h 1945758"/>
              <a:gd name="connsiteX46" fmla="*/ 2780702 w 2988158"/>
              <a:gd name="connsiteY46" fmla="*/ 637954 h 1945758"/>
              <a:gd name="connsiteX47" fmla="*/ 2812600 w 2988158"/>
              <a:gd name="connsiteY47" fmla="*/ 669852 h 1945758"/>
              <a:gd name="connsiteX48" fmla="*/ 2833865 w 2988158"/>
              <a:gd name="connsiteY48" fmla="*/ 733647 h 1945758"/>
              <a:gd name="connsiteX49" fmla="*/ 2844497 w 2988158"/>
              <a:gd name="connsiteY49" fmla="*/ 765545 h 1945758"/>
              <a:gd name="connsiteX50" fmla="*/ 2855130 w 2988158"/>
              <a:gd name="connsiteY50" fmla="*/ 818707 h 1945758"/>
              <a:gd name="connsiteX51" fmla="*/ 2887028 w 2988158"/>
              <a:gd name="connsiteY51" fmla="*/ 1063256 h 1945758"/>
              <a:gd name="connsiteX52" fmla="*/ 2908293 w 2988158"/>
              <a:gd name="connsiteY52" fmla="*/ 1105786 h 1945758"/>
              <a:gd name="connsiteX53" fmla="*/ 2940190 w 2988158"/>
              <a:gd name="connsiteY53" fmla="*/ 1127052 h 1945758"/>
              <a:gd name="connsiteX54" fmla="*/ 2961456 w 2988158"/>
              <a:gd name="connsiteY54" fmla="*/ 1148317 h 1945758"/>
              <a:gd name="connsiteX55" fmla="*/ 2982721 w 2988158"/>
              <a:gd name="connsiteY55" fmla="*/ 1212112 h 1945758"/>
              <a:gd name="connsiteX56" fmla="*/ 2929558 w 2988158"/>
              <a:gd name="connsiteY56" fmla="*/ 1318438 h 1945758"/>
              <a:gd name="connsiteX57" fmla="*/ 2876395 w 2988158"/>
              <a:gd name="connsiteY57" fmla="*/ 1382233 h 1945758"/>
              <a:gd name="connsiteX58" fmla="*/ 2812600 w 2988158"/>
              <a:gd name="connsiteY58" fmla="*/ 1424763 h 1945758"/>
              <a:gd name="connsiteX59" fmla="*/ 2770070 w 2988158"/>
              <a:gd name="connsiteY59" fmla="*/ 1456661 h 1945758"/>
              <a:gd name="connsiteX60" fmla="*/ 2716907 w 2988158"/>
              <a:gd name="connsiteY60" fmla="*/ 1499191 h 1945758"/>
              <a:gd name="connsiteX61" fmla="*/ 2674377 w 2988158"/>
              <a:gd name="connsiteY61" fmla="*/ 1520456 h 1945758"/>
              <a:gd name="connsiteX62" fmla="*/ 2642479 w 2988158"/>
              <a:gd name="connsiteY62" fmla="*/ 1552354 h 1945758"/>
              <a:gd name="connsiteX63" fmla="*/ 2578684 w 2988158"/>
              <a:gd name="connsiteY63" fmla="*/ 1594884 h 1945758"/>
              <a:gd name="connsiteX64" fmla="*/ 2546786 w 2988158"/>
              <a:gd name="connsiteY64" fmla="*/ 1616149 h 1945758"/>
              <a:gd name="connsiteX65" fmla="*/ 2482990 w 2988158"/>
              <a:gd name="connsiteY65" fmla="*/ 1637414 h 1945758"/>
              <a:gd name="connsiteX66" fmla="*/ 2451093 w 2988158"/>
              <a:gd name="connsiteY66" fmla="*/ 1658679 h 1945758"/>
              <a:gd name="connsiteX67" fmla="*/ 2387297 w 2988158"/>
              <a:gd name="connsiteY67" fmla="*/ 1722475 h 1945758"/>
              <a:gd name="connsiteX68" fmla="*/ 2355400 w 2988158"/>
              <a:gd name="connsiteY68" fmla="*/ 1733107 h 1945758"/>
              <a:gd name="connsiteX69" fmla="*/ 2280972 w 2988158"/>
              <a:gd name="connsiteY69" fmla="*/ 1796903 h 1945758"/>
              <a:gd name="connsiteX70" fmla="*/ 2206544 w 2988158"/>
              <a:gd name="connsiteY70" fmla="*/ 1818168 h 1945758"/>
              <a:gd name="connsiteX71" fmla="*/ 2068321 w 2988158"/>
              <a:gd name="connsiteY71" fmla="*/ 1807535 h 1945758"/>
              <a:gd name="connsiteX72" fmla="*/ 2036423 w 2988158"/>
              <a:gd name="connsiteY72" fmla="*/ 1796903 h 1945758"/>
              <a:gd name="connsiteX73" fmla="*/ 1940730 w 2988158"/>
              <a:gd name="connsiteY73" fmla="*/ 1722475 h 1945758"/>
              <a:gd name="connsiteX74" fmla="*/ 1898200 w 2988158"/>
              <a:gd name="connsiteY74" fmla="*/ 1658679 h 1945758"/>
              <a:gd name="connsiteX75" fmla="*/ 1866302 w 2988158"/>
              <a:gd name="connsiteY75" fmla="*/ 1637414 h 1945758"/>
              <a:gd name="connsiteX76" fmla="*/ 1685549 w 2988158"/>
              <a:gd name="connsiteY76" fmla="*/ 1648047 h 1945758"/>
              <a:gd name="connsiteX77" fmla="*/ 1643018 w 2988158"/>
              <a:gd name="connsiteY77" fmla="*/ 1679945 h 1945758"/>
              <a:gd name="connsiteX78" fmla="*/ 1579223 w 2988158"/>
              <a:gd name="connsiteY78" fmla="*/ 1733107 h 1945758"/>
              <a:gd name="connsiteX79" fmla="*/ 1568590 w 2988158"/>
              <a:gd name="connsiteY79" fmla="*/ 1765005 h 1945758"/>
              <a:gd name="connsiteX80" fmla="*/ 1547325 w 2988158"/>
              <a:gd name="connsiteY80" fmla="*/ 1796903 h 1945758"/>
              <a:gd name="connsiteX81" fmla="*/ 1515428 w 2988158"/>
              <a:gd name="connsiteY81" fmla="*/ 1935126 h 1945758"/>
              <a:gd name="connsiteX82" fmla="*/ 1483530 w 2988158"/>
              <a:gd name="connsiteY82" fmla="*/ 1945758 h 1945758"/>
              <a:gd name="connsiteX83" fmla="*/ 1419735 w 2988158"/>
              <a:gd name="connsiteY83" fmla="*/ 1903228 h 1945758"/>
              <a:gd name="connsiteX84" fmla="*/ 1387837 w 2988158"/>
              <a:gd name="connsiteY84" fmla="*/ 1871331 h 1945758"/>
              <a:gd name="connsiteX85" fmla="*/ 1345307 w 2988158"/>
              <a:gd name="connsiteY85" fmla="*/ 1860698 h 1945758"/>
              <a:gd name="connsiteX86" fmla="*/ 1281511 w 2988158"/>
              <a:gd name="connsiteY86" fmla="*/ 1828800 h 1945758"/>
              <a:gd name="connsiteX87" fmla="*/ 1217716 w 2988158"/>
              <a:gd name="connsiteY87" fmla="*/ 1796903 h 1945758"/>
              <a:gd name="connsiteX88" fmla="*/ 1164553 w 2988158"/>
              <a:gd name="connsiteY88" fmla="*/ 1733107 h 1945758"/>
              <a:gd name="connsiteX89" fmla="*/ 1143288 w 2988158"/>
              <a:gd name="connsiteY89" fmla="*/ 1658679 h 1945758"/>
              <a:gd name="connsiteX90" fmla="*/ 1122023 w 2988158"/>
              <a:gd name="connsiteY90" fmla="*/ 1626782 h 1945758"/>
              <a:gd name="connsiteX91" fmla="*/ 1090125 w 2988158"/>
              <a:gd name="connsiteY91" fmla="*/ 1562986 h 1945758"/>
              <a:gd name="connsiteX92" fmla="*/ 973167 w 2988158"/>
              <a:gd name="connsiteY92" fmla="*/ 1509824 h 1945758"/>
              <a:gd name="connsiteX93" fmla="*/ 920004 w 2988158"/>
              <a:gd name="connsiteY93" fmla="*/ 1456661 h 1945758"/>
              <a:gd name="connsiteX94" fmla="*/ 856209 w 2988158"/>
              <a:gd name="connsiteY94" fmla="*/ 1414131 h 1945758"/>
              <a:gd name="connsiteX95" fmla="*/ 834944 w 2988158"/>
              <a:gd name="connsiteY95" fmla="*/ 1382233 h 1945758"/>
              <a:gd name="connsiteX96" fmla="*/ 803046 w 2988158"/>
              <a:gd name="connsiteY96" fmla="*/ 1371600 h 1945758"/>
              <a:gd name="connsiteX97" fmla="*/ 771149 w 2988158"/>
              <a:gd name="connsiteY97" fmla="*/ 1350335 h 1945758"/>
              <a:gd name="connsiteX98" fmla="*/ 749884 w 2988158"/>
              <a:gd name="connsiteY98" fmla="*/ 1318438 h 1945758"/>
              <a:gd name="connsiteX99" fmla="*/ 717986 w 2988158"/>
              <a:gd name="connsiteY99" fmla="*/ 1307805 h 1945758"/>
              <a:gd name="connsiteX100" fmla="*/ 675456 w 2988158"/>
              <a:gd name="connsiteY100" fmla="*/ 1286540 h 1945758"/>
              <a:gd name="connsiteX101" fmla="*/ 622293 w 2988158"/>
              <a:gd name="connsiteY101" fmla="*/ 1244010 h 1945758"/>
              <a:gd name="connsiteX102" fmla="*/ 579763 w 2988158"/>
              <a:gd name="connsiteY102" fmla="*/ 1233377 h 1945758"/>
              <a:gd name="connsiteX103" fmla="*/ 515967 w 2988158"/>
              <a:gd name="connsiteY103" fmla="*/ 1190847 h 1945758"/>
              <a:gd name="connsiteX104" fmla="*/ 462804 w 2988158"/>
              <a:gd name="connsiteY104" fmla="*/ 1148317 h 1945758"/>
              <a:gd name="connsiteX105" fmla="*/ 430907 w 2988158"/>
              <a:gd name="connsiteY105" fmla="*/ 1127052 h 1945758"/>
              <a:gd name="connsiteX106" fmla="*/ 367111 w 2988158"/>
              <a:gd name="connsiteY106" fmla="*/ 1063256 h 1945758"/>
              <a:gd name="connsiteX107" fmla="*/ 324581 w 2988158"/>
              <a:gd name="connsiteY107" fmla="*/ 999461 h 1945758"/>
              <a:gd name="connsiteX108" fmla="*/ 239521 w 2988158"/>
              <a:gd name="connsiteY108" fmla="*/ 956931 h 1945758"/>
              <a:gd name="connsiteX109" fmla="*/ 175725 w 2988158"/>
              <a:gd name="connsiteY109" fmla="*/ 925033 h 1945758"/>
              <a:gd name="connsiteX110" fmla="*/ 101297 w 2988158"/>
              <a:gd name="connsiteY110" fmla="*/ 871870 h 1945758"/>
              <a:gd name="connsiteX111" fmla="*/ 26870 w 2988158"/>
              <a:gd name="connsiteY111" fmla="*/ 829340 h 1945758"/>
              <a:gd name="connsiteX112" fmla="*/ 5604 w 2988158"/>
              <a:gd name="connsiteY112" fmla="*/ 797442 h 1945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988158" h="1945758">
                <a:moveTo>
                  <a:pt x="5604" y="797442"/>
                </a:moveTo>
                <a:cubicBezTo>
                  <a:pt x="9148" y="776177"/>
                  <a:pt x="28117" y="730345"/>
                  <a:pt x="48135" y="701749"/>
                </a:cubicBezTo>
                <a:cubicBezTo>
                  <a:pt x="54562" y="692568"/>
                  <a:pt x="69731" y="695532"/>
                  <a:pt x="80032" y="691117"/>
                </a:cubicBezTo>
                <a:cubicBezTo>
                  <a:pt x="210526" y="635192"/>
                  <a:pt x="47673" y="701980"/>
                  <a:pt x="154460" y="648586"/>
                </a:cubicBezTo>
                <a:cubicBezTo>
                  <a:pt x="164484" y="643574"/>
                  <a:pt x="175725" y="641498"/>
                  <a:pt x="186358" y="637954"/>
                </a:cubicBezTo>
                <a:cubicBezTo>
                  <a:pt x="301893" y="560932"/>
                  <a:pt x="175803" y="636950"/>
                  <a:pt x="505335" y="606056"/>
                </a:cubicBezTo>
                <a:cubicBezTo>
                  <a:pt x="524337" y="604274"/>
                  <a:pt x="541056" y="592542"/>
                  <a:pt x="558497" y="584791"/>
                </a:cubicBezTo>
                <a:cubicBezTo>
                  <a:pt x="637331" y="549754"/>
                  <a:pt x="567410" y="574733"/>
                  <a:pt x="632925" y="552893"/>
                </a:cubicBezTo>
                <a:cubicBezTo>
                  <a:pt x="654190" y="531628"/>
                  <a:pt x="687211" y="517628"/>
                  <a:pt x="696721" y="489098"/>
                </a:cubicBezTo>
                <a:cubicBezTo>
                  <a:pt x="712957" y="440388"/>
                  <a:pt x="698387" y="463924"/>
                  <a:pt x="749884" y="425303"/>
                </a:cubicBezTo>
                <a:cubicBezTo>
                  <a:pt x="756972" y="414670"/>
                  <a:pt x="764809" y="404500"/>
                  <a:pt x="771149" y="393405"/>
                </a:cubicBezTo>
                <a:cubicBezTo>
                  <a:pt x="779013" y="379643"/>
                  <a:pt x="782267" y="363051"/>
                  <a:pt x="792414" y="350875"/>
                </a:cubicBezTo>
                <a:cubicBezTo>
                  <a:pt x="800595" y="341058"/>
                  <a:pt x="814609" y="337926"/>
                  <a:pt x="824311" y="329610"/>
                </a:cubicBezTo>
                <a:cubicBezTo>
                  <a:pt x="839534" y="316562"/>
                  <a:pt x="850160" y="298200"/>
                  <a:pt x="866842" y="287079"/>
                </a:cubicBezTo>
                <a:cubicBezTo>
                  <a:pt x="911250" y="257473"/>
                  <a:pt x="889703" y="274850"/>
                  <a:pt x="930637" y="233917"/>
                </a:cubicBezTo>
                <a:cubicBezTo>
                  <a:pt x="954940" y="161007"/>
                  <a:pt x="963041" y="179235"/>
                  <a:pt x="930637" y="106326"/>
                </a:cubicBezTo>
                <a:cubicBezTo>
                  <a:pt x="925447" y="94649"/>
                  <a:pt x="916460" y="85061"/>
                  <a:pt x="909372" y="74428"/>
                </a:cubicBezTo>
                <a:cubicBezTo>
                  <a:pt x="920005" y="63796"/>
                  <a:pt x="929034" y="51271"/>
                  <a:pt x="941270" y="42531"/>
                </a:cubicBezTo>
                <a:cubicBezTo>
                  <a:pt x="973332" y="19629"/>
                  <a:pt x="998622" y="17023"/>
                  <a:pt x="1036963" y="10633"/>
                </a:cubicBezTo>
                <a:cubicBezTo>
                  <a:pt x="1061683" y="6513"/>
                  <a:pt x="1086581" y="3544"/>
                  <a:pt x="1111390" y="0"/>
                </a:cubicBezTo>
                <a:cubicBezTo>
                  <a:pt x="1168097" y="3544"/>
                  <a:pt x="1225006" y="4685"/>
                  <a:pt x="1281511" y="10633"/>
                </a:cubicBezTo>
                <a:cubicBezTo>
                  <a:pt x="1292657" y="11806"/>
                  <a:pt x="1302419" y="19067"/>
                  <a:pt x="1313409" y="21265"/>
                </a:cubicBezTo>
                <a:cubicBezTo>
                  <a:pt x="1355689" y="29721"/>
                  <a:pt x="1400095" y="28897"/>
                  <a:pt x="1441000" y="42531"/>
                </a:cubicBezTo>
                <a:cubicBezTo>
                  <a:pt x="1451632" y="46075"/>
                  <a:pt x="1462084" y="50214"/>
                  <a:pt x="1472897" y="53163"/>
                </a:cubicBezTo>
                <a:cubicBezTo>
                  <a:pt x="1501093" y="60853"/>
                  <a:pt x="1530232" y="65186"/>
                  <a:pt x="1557958" y="74428"/>
                </a:cubicBezTo>
                <a:cubicBezTo>
                  <a:pt x="1568591" y="77972"/>
                  <a:pt x="1580059" y="79618"/>
                  <a:pt x="1589856" y="85061"/>
                </a:cubicBezTo>
                <a:cubicBezTo>
                  <a:pt x="1612197" y="97473"/>
                  <a:pt x="1628250" y="124769"/>
                  <a:pt x="1653651" y="127591"/>
                </a:cubicBezTo>
                <a:cubicBezTo>
                  <a:pt x="1685549" y="131135"/>
                  <a:pt x="1717687" y="132948"/>
                  <a:pt x="1749344" y="138224"/>
                </a:cubicBezTo>
                <a:cubicBezTo>
                  <a:pt x="1781575" y="143596"/>
                  <a:pt x="1812996" y="153081"/>
                  <a:pt x="1845037" y="159489"/>
                </a:cubicBezTo>
                <a:cubicBezTo>
                  <a:pt x="1866177" y="163717"/>
                  <a:pt x="1887567" y="166577"/>
                  <a:pt x="1908832" y="170121"/>
                </a:cubicBezTo>
                <a:cubicBezTo>
                  <a:pt x="1919465" y="173665"/>
                  <a:pt x="1929953" y="177675"/>
                  <a:pt x="1940730" y="180754"/>
                </a:cubicBezTo>
                <a:cubicBezTo>
                  <a:pt x="1954781" y="184768"/>
                  <a:pt x="1969829" y="185630"/>
                  <a:pt x="1983260" y="191386"/>
                </a:cubicBezTo>
                <a:cubicBezTo>
                  <a:pt x="1995006" y="196420"/>
                  <a:pt x="2003412" y="207618"/>
                  <a:pt x="2015158" y="212652"/>
                </a:cubicBezTo>
                <a:cubicBezTo>
                  <a:pt x="2028589" y="218408"/>
                  <a:pt x="2043637" y="219270"/>
                  <a:pt x="2057688" y="223284"/>
                </a:cubicBezTo>
                <a:cubicBezTo>
                  <a:pt x="2068465" y="226363"/>
                  <a:pt x="2078809" y="230838"/>
                  <a:pt x="2089586" y="233917"/>
                </a:cubicBezTo>
                <a:cubicBezTo>
                  <a:pt x="2103637" y="237931"/>
                  <a:pt x="2118119" y="240350"/>
                  <a:pt x="2132116" y="244549"/>
                </a:cubicBezTo>
                <a:cubicBezTo>
                  <a:pt x="2153586" y="250990"/>
                  <a:pt x="2195911" y="265814"/>
                  <a:pt x="2195911" y="265814"/>
                </a:cubicBezTo>
                <a:cubicBezTo>
                  <a:pt x="2203000" y="272902"/>
                  <a:pt x="2208581" y="281921"/>
                  <a:pt x="2217177" y="287079"/>
                </a:cubicBezTo>
                <a:cubicBezTo>
                  <a:pt x="2243058" y="302608"/>
                  <a:pt x="2322403" y="306878"/>
                  <a:pt x="2334135" y="308345"/>
                </a:cubicBezTo>
                <a:lnTo>
                  <a:pt x="2429828" y="372140"/>
                </a:lnTo>
                <a:cubicBezTo>
                  <a:pt x="2440460" y="379228"/>
                  <a:pt x="2450295" y="387690"/>
                  <a:pt x="2461725" y="393405"/>
                </a:cubicBezTo>
                <a:cubicBezTo>
                  <a:pt x="2528338" y="426711"/>
                  <a:pt x="2482372" y="400558"/>
                  <a:pt x="2546786" y="446568"/>
                </a:cubicBezTo>
                <a:cubicBezTo>
                  <a:pt x="2557185" y="453996"/>
                  <a:pt x="2569133" y="459343"/>
                  <a:pt x="2578684" y="467833"/>
                </a:cubicBezTo>
                <a:cubicBezTo>
                  <a:pt x="2614921" y="500043"/>
                  <a:pt x="2633006" y="532207"/>
                  <a:pt x="2674377" y="552893"/>
                </a:cubicBezTo>
                <a:cubicBezTo>
                  <a:pt x="2684401" y="557905"/>
                  <a:pt x="2695642" y="559982"/>
                  <a:pt x="2706274" y="563526"/>
                </a:cubicBezTo>
                <a:cubicBezTo>
                  <a:pt x="2723995" y="577703"/>
                  <a:pt x="2743390" y="590009"/>
                  <a:pt x="2759437" y="606056"/>
                </a:cubicBezTo>
                <a:cubicBezTo>
                  <a:pt x="2768473" y="615092"/>
                  <a:pt x="2772521" y="628137"/>
                  <a:pt x="2780702" y="637954"/>
                </a:cubicBezTo>
                <a:cubicBezTo>
                  <a:pt x="2790328" y="649506"/>
                  <a:pt x="2801967" y="659219"/>
                  <a:pt x="2812600" y="669852"/>
                </a:cubicBezTo>
                <a:lnTo>
                  <a:pt x="2833865" y="733647"/>
                </a:lnTo>
                <a:cubicBezTo>
                  <a:pt x="2837409" y="744280"/>
                  <a:pt x="2842299" y="754555"/>
                  <a:pt x="2844497" y="765545"/>
                </a:cubicBezTo>
                <a:lnTo>
                  <a:pt x="2855130" y="818707"/>
                </a:lnTo>
                <a:cubicBezTo>
                  <a:pt x="2859836" y="898701"/>
                  <a:pt x="2849367" y="987934"/>
                  <a:pt x="2887028" y="1063256"/>
                </a:cubicBezTo>
                <a:cubicBezTo>
                  <a:pt x="2894116" y="1077433"/>
                  <a:pt x="2898146" y="1093610"/>
                  <a:pt x="2908293" y="1105786"/>
                </a:cubicBezTo>
                <a:cubicBezTo>
                  <a:pt x="2916474" y="1115603"/>
                  <a:pt x="2930212" y="1119069"/>
                  <a:pt x="2940190" y="1127052"/>
                </a:cubicBezTo>
                <a:cubicBezTo>
                  <a:pt x="2948018" y="1133314"/>
                  <a:pt x="2954367" y="1141229"/>
                  <a:pt x="2961456" y="1148317"/>
                </a:cubicBezTo>
                <a:cubicBezTo>
                  <a:pt x="2968544" y="1169582"/>
                  <a:pt x="2988158" y="1190366"/>
                  <a:pt x="2982721" y="1212112"/>
                </a:cubicBezTo>
                <a:cubicBezTo>
                  <a:pt x="2965889" y="1279436"/>
                  <a:pt x="2980193" y="1242484"/>
                  <a:pt x="2929558" y="1318438"/>
                </a:cubicBezTo>
                <a:cubicBezTo>
                  <a:pt x="2910657" y="1346790"/>
                  <a:pt x="2904732" y="1360193"/>
                  <a:pt x="2876395" y="1382233"/>
                </a:cubicBezTo>
                <a:cubicBezTo>
                  <a:pt x="2856221" y="1397924"/>
                  <a:pt x="2833046" y="1409428"/>
                  <a:pt x="2812600" y="1424763"/>
                </a:cubicBezTo>
                <a:cubicBezTo>
                  <a:pt x="2798423" y="1435396"/>
                  <a:pt x="2783684" y="1445316"/>
                  <a:pt x="2770070" y="1456661"/>
                </a:cubicBezTo>
                <a:cubicBezTo>
                  <a:pt x="2731969" y="1488412"/>
                  <a:pt x="2767087" y="1470517"/>
                  <a:pt x="2716907" y="1499191"/>
                </a:cubicBezTo>
                <a:cubicBezTo>
                  <a:pt x="2703145" y="1507055"/>
                  <a:pt x="2687275" y="1511243"/>
                  <a:pt x="2674377" y="1520456"/>
                </a:cubicBezTo>
                <a:cubicBezTo>
                  <a:pt x="2662141" y="1529196"/>
                  <a:pt x="2654348" y="1543122"/>
                  <a:pt x="2642479" y="1552354"/>
                </a:cubicBezTo>
                <a:cubicBezTo>
                  <a:pt x="2622305" y="1568045"/>
                  <a:pt x="2599949" y="1580707"/>
                  <a:pt x="2578684" y="1594884"/>
                </a:cubicBezTo>
                <a:cubicBezTo>
                  <a:pt x="2568051" y="1601972"/>
                  <a:pt x="2558909" y="1612108"/>
                  <a:pt x="2546786" y="1616149"/>
                </a:cubicBezTo>
                <a:lnTo>
                  <a:pt x="2482990" y="1637414"/>
                </a:lnTo>
                <a:cubicBezTo>
                  <a:pt x="2472358" y="1644502"/>
                  <a:pt x="2460644" y="1650189"/>
                  <a:pt x="2451093" y="1658679"/>
                </a:cubicBezTo>
                <a:cubicBezTo>
                  <a:pt x="2428616" y="1678659"/>
                  <a:pt x="2415828" y="1712965"/>
                  <a:pt x="2387297" y="1722475"/>
                </a:cubicBezTo>
                <a:lnTo>
                  <a:pt x="2355400" y="1733107"/>
                </a:lnTo>
                <a:cubicBezTo>
                  <a:pt x="2330263" y="1758244"/>
                  <a:pt x="2312797" y="1778718"/>
                  <a:pt x="2280972" y="1796903"/>
                </a:cubicBezTo>
                <a:cubicBezTo>
                  <a:pt x="2269112" y="1803680"/>
                  <a:pt x="2215746" y="1815868"/>
                  <a:pt x="2206544" y="1818168"/>
                </a:cubicBezTo>
                <a:cubicBezTo>
                  <a:pt x="2160470" y="1814624"/>
                  <a:pt x="2114175" y="1813267"/>
                  <a:pt x="2068321" y="1807535"/>
                </a:cubicBezTo>
                <a:cubicBezTo>
                  <a:pt x="2057200" y="1806145"/>
                  <a:pt x="2046220" y="1802346"/>
                  <a:pt x="2036423" y="1796903"/>
                </a:cubicBezTo>
                <a:cubicBezTo>
                  <a:pt x="2004969" y="1779428"/>
                  <a:pt x="1964312" y="1752795"/>
                  <a:pt x="1940730" y="1722475"/>
                </a:cubicBezTo>
                <a:cubicBezTo>
                  <a:pt x="1925039" y="1702301"/>
                  <a:pt x="1919465" y="1672856"/>
                  <a:pt x="1898200" y="1658679"/>
                </a:cubicBezTo>
                <a:lnTo>
                  <a:pt x="1866302" y="1637414"/>
                </a:lnTo>
                <a:cubicBezTo>
                  <a:pt x="1806051" y="1640958"/>
                  <a:pt x="1744838" y="1636754"/>
                  <a:pt x="1685549" y="1648047"/>
                </a:cubicBezTo>
                <a:cubicBezTo>
                  <a:pt x="1668141" y="1651363"/>
                  <a:pt x="1657438" y="1669645"/>
                  <a:pt x="1643018" y="1679945"/>
                </a:cubicBezTo>
                <a:cubicBezTo>
                  <a:pt x="1591209" y="1716952"/>
                  <a:pt x="1628866" y="1683466"/>
                  <a:pt x="1579223" y="1733107"/>
                </a:cubicBezTo>
                <a:cubicBezTo>
                  <a:pt x="1575679" y="1743740"/>
                  <a:pt x="1573602" y="1754980"/>
                  <a:pt x="1568590" y="1765005"/>
                </a:cubicBezTo>
                <a:cubicBezTo>
                  <a:pt x="1562875" y="1776435"/>
                  <a:pt x="1550198" y="1784451"/>
                  <a:pt x="1547325" y="1796903"/>
                </a:cubicBezTo>
                <a:cubicBezTo>
                  <a:pt x="1538983" y="1833051"/>
                  <a:pt x="1555172" y="1903331"/>
                  <a:pt x="1515428" y="1935126"/>
                </a:cubicBezTo>
                <a:cubicBezTo>
                  <a:pt x="1506676" y="1942127"/>
                  <a:pt x="1494163" y="1942214"/>
                  <a:pt x="1483530" y="1945758"/>
                </a:cubicBezTo>
                <a:cubicBezTo>
                  <a:pt x="1462265" y="1931581"/>
                  <a:pt x="1437807" y="1921299"/>
                  <a:pt x="1419735" y="1903228"/>
                </a:cubicBezTo>
                <a:cubicBezTo>
                  <a:pt x="1409102" y="1892596"/>
                  <a:pt x="1400892" y="1878791"/>
                  <a:pt x="1387837" y="1871331"/>
                </a:cubicBezTo>
                <a:cubicBezTo>
                  <a:pt x="1375149" y="1864081"/>
                  <a:pt x="1359484" y="1864242"/>
                  <a:pt x="1345307" y="1860698"/>
                </a:cubicBezTo>
                <a:cubicBezTo>
                  <a:pt x="1253887" y="1799753"/>
                  <a:pt x="1369557" y="1872824"/>
                  <a:pt x="1281511" y="1828800"/>
                </a:cubicBezTo>
                <a:cubicBezTo>
                  <a:pt x="1199073" y="1787580"/>
                  <a:pt x="1297886" y="1823625"/>
                  <a:pt x="1217716" y="1796903"/>
                </a:cubicBezTo>
                <a:cubicBezTo>
                  <a:pt x="1198555" y="1777742"/>
                  <a:pt x="1175655" y="1759013"/>
                  <a:pt x="1164553" y="1733107"/>
                </a:cubicBezTo>
                <a:cubicBezTo>
                  <a:pt x="1144110" y="1685406"/>
                  <a:pt x="1163982" y="1700067"/>
                  <a:pt x="1143288" y="1658679"/>
                </a:cubicBezTo>
                <a:cubicBezTo>
                  <a:pt x="1137573" y="1647250"/>
                  <a:pt x="1127738" y="1638211"/>
                  <a:pt x="1122023" y="1626782"/>
                </a:cubicBezTo>
                <a:cubicBezTo>
                  <a:pt x="1112016" y="1606769"/>
                  <a:pt x="1112285" y="1576836"/>
                  <a:pt x="1090125" y="1562986"/>
                </a:cubicBezTo>
                <a:cubicBezTo>
                  <a:pt x="957448" y="1480062"/>
                  <a:pt x="1090982" y="1604075"/>
                  <a:pt x="973167" y="1509824"/>
                </a:cubicBezTo>
                <a:cubicBezTo>
                  <a:pt x="953597" y="1494168"/>
                  <a:pt x="940856" y="1470562"/>
                  <a:pt x="920004" y="1456661"/>
                </a:cubicBezTo>
                <a:lnTo>
                  <a:pt x="856209" y="1414131"/>
                </a:lnTo>
                <a:cubicBezTo>
                  <a:pt x="849121" y="1403498"/>
                  <a:pt x="844923" y="1390216"/>
                  <a:pt x="834944" y="1382233"/>
                </a:cubicBezTo>
                <a:cubicBezTo>
                  <a:pt x="826192" y="1375231"/>
                  <a:pt x="813071" y="1376612"/>
                  <a:pt x="803046" y="1371600"/>
                </a:cubicBezTo>
                <a:cubicBezTo>
                  <a:pt x="791617" y="1365885"/>
                  <a:pt x="781781" y="1357423"/>
                  <a:pt x="771149" y="1350335"/>
                </a:cubicBezTo>
                <a:cubicBezTo>
                  <a:pt x="764061" y="1339703"/>
                  <a:pt x="759862" y="1326421"/>
                  <a:pt x="749884" y="1318438"/>
                </a:cubicBezTo>
                <a:cubicBezTo>
                  <a:pt x="741132" y="1311437"/>
                  <a:pt x="728288" y="1312220"/>
                  <a:pt x="717986" y="1307805"/>
                </a:cubicBezTo>
                <a:cubicBezTo>
                  <a:pt x="703418" y="1301561"/>
                  <a:pt x="688644" y="1295332"/>
                  <a:pt x="675456" y="1286540"/>
                </a:cubicBezTo>
                <a:cubicBezTo>
                  <a:pt x="634301" y="1259104"/>
                  <a:pt x="676365" y="1267184"/>
                  <a:pt x="622293" y="1244010"/>
                </a:cubicBezTo>
                <a:cubicBezTo>
                  <a:pt x="608862" y="1238254"/>
                  <a:pt x="593940" y="1236921"/>
                  <a:pt x="579763" y="1233377"/>
                </a:cubicBezTo>
                <a:cubicBezTo>
                  <a:pt x="519294" y="1172908"/>
                  <a:pt x="577519" y="1221623"/>
                  <a:pt x="515967" y="1190847"/>
                </a:cubicBezTo>
                <a:cubicBezTo>
                  <a:pt x="472340" y="1169034"/>
                  <a:pt x="495765" y="1174685"/>
                  <a:pt x="462804" y="1148317"/>
                </a:cubicBezTo>
                <a:cubicBezTo>
                  <a:pt x="452826" y="1140334"/>
                  <a:pt x="440458" y="1135542"/>
                  <a:pt x="430907" y="1127052"/>
                </a:cubicBezTo>
                <a:cubicBezTo>
                  <a:pt x="408430" y="1107072"/>
                  <a:pt x="383793" y="1088279"/>
                  <a:pt x="367111" y="1063256"/>
                </a:cubicBezTo>
                <a:cubicBezTo>
                  <a:pt x="352934" y="1041991"/>
                  <a:pt x="347440" y="1010891"/>
                  <a:pt x="324581" y="999461"/>
                </a:cubicBezTo>
                <a:cubicBezTo>
                  <a:pt x="296228" y="985284"/>
                  <a:pt x="265897" y="974515"/>
                  <a:pt x="239521" y="956931"/>
                </a:cubicBezTo>
                <a:cubicBezTo>
                  <a:pt x="198298" y="929448"/>
                  <a:pt x="219746" y="939706"/>
                  <a:pt x="175725" y="925033"/>
                </a:cubicBezTo>
                <a:cubicBezTo>
                  <a:pt x="114918" y="864224"/>
                  <a:pt x="175937" y="918520"/>
                  <a:pt x="101297" y="871870"/>
                </a:cubicBezTo>
                <a:cubicBezTo>
                  <a:pt x="27730" y="825891"/>
                  <a:pt x="89537" y="850228"/>
                  <a:pt x="26870" y="829340"/>
                </a:cubicBezTo>
                <a:cubicBezTo>
                  <a:pt x="0" y="802471"/>
                  <a:pt x="2060" y="818707"/>
                  <a:pt x="5604" y="797442"/>
                </a:cubicBezTo>
                <a:close/>
              </a:path>
            </a:pathLst>
          </a:custGeom>
          <a:solidFill>
            <a:schemeClr val="tx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fire.gif-c2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4214818"/>
            <a:ext cx="571504" cy="571504"/>
          </a:xfrm>
          <a:prstGeom prst="rect">
            <a:avLst/>
          </a:prstGeom>
        </p:spPr>
      </p:pic>
      <p:pic>
        <p:nvPicPr>
          <p:cNvPr id="11" name="Picture 10" descr="fire.gif-c2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2643182"/>
            <a:ext cx="571504" cy="571504"/>
          </a:xfrm>
          <a:prstGeom prst="rect">
            <a:avLst/>
          </a:prstGeom>
        </p:spPr>
      </p:pic>
      <p:pic>
        <p:nvPicPr>
          <p:cNvPr id="12" name="Picture 11" descr="fire.gif-c2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786190"/>
            <a:ext cx="571504" cy="571504"/>
          </a:xfrm>
          <a:prstGeom prst="rect">
            <a:avLst/>
          </a:prstGeom>
        </p:spPr>
      </p:pic>
      <p:pic>
        <p:nvPicPr>
          <p:cNvPr id="14" name="Picture 13" descr="fire.gif-c2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4286256"/>
            <a:ext cx="571504" cy="571504"/>
          </a:xfrm>
          <a:prstGeom prst="rect">
            <a:avLst/>
          </a:prstGeom>
        </p:spPr>
      </p:pic>
      <p:pic>
        <p:nvPicPr>
          <p:cNvPr id="21" name="Picture 20" descr="fire.gif-c2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2571744"/>
            <a:ext cx="214314" cy="214314"/>
          </a:xfrm>
          <a:prstGeom prst="rect">
            <a:avLst/>
          </a:prstGeom>
        </p:spPr>
      </p:pic>
      <p:pic>
        <p:nvPicPr>
          <p:cNvPr id="13" name="Picture 12" descr="fire.gif-c2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3000372"/>
            <a:ext cx="214314" cy="214314"/>
          </a:xfrm>
          <a:prstGeom prst="rect">
            <a:avLst/>
          </a:prstGeom>
        </p:spPr>
      </p:pic>
      <p:pic>
        <p:nvPicPr>
          <p:cNvPr id="15" name="Picture 14" descr="fire.gif-c2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3143248"/>
            <a:ext cx="214314" cy="2143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86380" y="471488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/>
              <a:t>Thessaloniki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857620" y="4286256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 smtClean="0"/>
              <a:t>Ohrid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28794" y="320254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 smtClean="0"/>
              <a:t>Dubrovnik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858016" y="471488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/>
              <a:t>Hilandar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000232" y="5743534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 smtClean="0"/>
              <a:t>12th century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xffH58KwDz9hAyA9XXcgXjVH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70" y="-7168"/>
            <a:ext cx="9429816" cy="8722580"/>
          </a:xfrm>
        </p:spPr>
      </p:pic>
      <p:sp>
        <p:nvSpPr>
          <p:cNvPr id="7" name="Freeform 6"/>
          <p:cNvSpPr/>
          <p:nvPr/>
        </p:nvSpPr>
        <p:spPr>
          <a:xfrm>
            <a:off x="2214546" y="1857364"/>
            <a:ext cx="3143272" cy="2000264"/>
          </a:xfrm>
          <a:custGeom>
            <a:avLst/>
            <a:gdLst>
              <a:gd name="connsiteX0" fmla="*/ 5604 w 2988158"/>
              <a:gd name="connsiteY0" fmla="*/ 797442 h 1945758"/>
              <a:gd name="connsiteX1" fmla="*/ 48135 w 2988158"/>
              <a:gd name="connsiteY1" fmla="*/ 701749 h 1945758"/>
              <a:gd name="connsiteX2" fmla="*/ 80032 w 2988158"/>
              <a:gd name="connsiteY2" fmla="*/ 691117 h 1945758"/>
              <a:gd name="connsiteX3" fmla="*/ 154460 w 2988158"/>
              <a:gd name="connsiteY3" fmla="*/ 648586 h 1945758"/>
              <a:gd name="connsiteX4" fmla="*/ 186358 w 2988158"/>
              <a:gd name="connsiteY4" fmla="*/ 637954 h 1945758"/>
              <a:gd name="connsiteX5" fmla="*/ 505335 w 2988158"/>
              <a:gd name="connsiteY5" fmla="*/ 606056 h 1945758"/>
              <a:gd name="connsiteX6" fmla="*/ 558497 w 2988158"/>
              <a:gd name="connsiteY6" fmla="*/ 584791 h 1945758"/>
              <a:gd name="connsiteX7" fmla="*/ 632925 w 2988158"/>
              <a:gd name="connsiteY7" fmla="*/ 552893 h 1945758"/>
              <a:gd name="connsiteX8" fmla="*/ 696721 w 2988158"/>
              <a:gd name="connsiteY8" fmla="*/ 489098 h 1945758"/>
              <a:gd name="connsiteX9" fmla="*/ 749884 w 2988158"/>
              <a:gd name="connsiteY9" fmla="*/ 425303 h 1945758"/>
              <a:gd name="connsiteX10" fmla="*/ 771149 w 2988158"/>
              <a:gd name="connsiteY10" fmla="*/ 393405 h 1945758"/>
              <a:gd name="connsiteX11" fmla="*/ 792414 w 2988158"/>
              <a:gd name="connsiteY11" fmla="*/ 350875 h 1945758"/>
              <a:gd name="connsiteX12" fmla="*/ 824311 w 2988158"/>
              <a:gd name="connsiteY12" fmla="*/ 329610 h 1945758"/>
              <a:gd name="connsiteX13" fmla="*/ 866842 w 2988158"/>
              <a:gd name="connsiteY13" fmla="*/ 287079 h 1945758"/>
              <a:gd name="connsiteX14" fmla="*/ 930637 w 2988158"/>
              <a:gd name="connsiteY14" fmla="*/ 233917 h 1945758"/>
              <a:gd name="connsiteX15" fmla="*/ 930637 w 2988158"/>
              <a:gd name="connsiteY15" fmla="*/ 106326 h 1945758"/>
              <a:gd name="connsiteX16" fmla="*/ 909372 w 2988158"/>
              <a:gd name="connsiteY16" fmla="*/ 74428 h 1945758"/>
              <a:gd name="connsiteX17" fmla="*/ 941270 w 2988158"/>
              <a:gd name="connsiteY17" fmla="*/ 42531 h 1945758"/>
              <a:gd name="connsiteX18" fmla="*/ 1036963 w 2988158"/>
              <a:gd name="connsiteY18" fmla="*/ 10633 h 1945758"/>
              <a:gd name="connsiteX19" fmla="*/ 1111390 w 2988158"/>
              <a:gd name="connsiteY19" fmla="*/ 0 h 1945758"/>
              <a:gd name="connsiteX20" fmla="*/ 1281511 w 2988158"/>
              <a:gd name="connsiteY20" fmla="*/ 10633 h 1945758"/>
              <a:gd name="connsiteX21" fmla="*/ 1313409 w 2988158"/>
              <a:gd name="connsiteY21" fmla="*/ 21265 h 1945758"/>
              <a:gd name="connsiteX22" fmla="*/ 1441000 w 2988158"/>
              <a:gd name="connsiteY22" fmla="*/ 42531 h 1945758"/>
              <a:gd name="connsiteX23" fmla="*/ 1472897 w 2988158"/>
              <a:gd name="connsiteY23" fmla="*/ 53163 h 1945758"/>
              <a:gd name="connsiteX24" fmla="*/ 1557958 w 2988158"/>
              <a:gd name="connsiteY24" fmla="*/ 74428 h 1945758"/>
              <a:gd name="connsiteX25" fmla="*/ 1589856 w 2988158"/>
              <a:gd name="connsiteY25" fmla="*/ 85061 h 1945758"/>
              <a:gd name="connsiteX26" fmla="*/ 1653651 w 2988158"/>
              <a:gd name="connsiteY26" fmla="*/ 127591 h 1945758"/>
              <a:gd name="connsiteX27" fmla="*/ 1749344 w 2988158"/>
              <a:gd name="connsiteY27" fmla="*/ 138224 h 1945758"/>
              <a:gd name="connsiteX28" fmla="*/ 1845037 w 2988158"/>
              <a:gd name="connsiteY28" fmla="*/ 159489 h 1945758"/>
              <a:gd name="connsiteX29" fmla="*/ 1908832 w 2988158"/>
              <a:gd name="connsiteY29" fmla="*/ 170121 h 1945758"/>
              <a:gd name="connsiteX30" fmla="*/ 1940730 w 2988158"/>
              <a:gd name="connsiteY30" fmla="*/ 180754 h 1945758"/>
              <a:gd name="connsiteX31" fmla="*/ 1983260 w 2988158"/>
              <a:gd name="connsiteY31" fmla="*/ 191386 h 1945758"/>
              <a:gd name="connsiteX32" fmla="*/ 2015158 w 2988158"/>
              <a:gd name="connsiteY32" fmla="*/ 212652 h 1945758"/>
              <a:gd name="connsiteX33" fmla="*/ 2057688 w 2988158"/>
              <a:gd name="connsiteY33" fmla="*/ 223284 h 1945758"/>
              <a:gd name="connsiteX34" fmla="*/ 2089586 w 2988158"/>
              <a:gd name="connsiteY34" fmla="*/ 233917 h 1945758"/>
              <a:gd name="connsiteX35" fmla="*/ 2132116 w 2988158"/>
              <a:gd name="connsiteY35" fmla="*/ 244549 h 1945758"/>
              <a:gd name="connsiteX36" fmla="*/ 2195911 w 2988158"/>
              <a:gd name="connsiteY36" fmla="*/ 265814 h 1945758"/>
              <a:gd name="connsiteX37" fmla="*/ 2217177 w 2988158"/>
              <a:gd name="connsiteY37" fmla="*/ 287079 h 1945758"/>
              <a:gd name="connsiteX38" fmla="*/ 2334135 w 2988158"/>
              <a:gd name="connsiteY38" fmla="*/ 308345 h 1945758"/>
              <a:gd name="connsiteX39" fmla="*/ 2429828 w 2988158"/>
              <a:gd name="connsiteY39" fmla="*/ 372140 h 1945758"/>
              <a:gd name="connsiteX40" fmla="*/ 2461725 w 2988158"/>
              <a:gd name="connsiteY40" fmla="*/ 393405 h 1945758"/>
              <a:gd name="connsiteX41" fmla="*/ 2546786 w 2988158"/>
              <a:gd name="connsiteY41" fmla="*/ 446568 h 1945758"/>
              <a:gd name="connsiteX42" fmla="*/ 2578684 w 2988158"/>
              <a:gd name="connsiteY42" fmla="*/ 467833 h 1945758"/>
              <a:gd name="connsiteX43" fmla="*/ 2674377 w 2988158"/>
              <a:gd name="connsiteY43" fmla="*/ 552893 h 1945758"/>
              <a:gd name="connsiteX44" fmla="*/ 2706274 w 2988158"/>
              <a:gd name="connsiteY44" fmla="*/ 563526 h 1945758"/>
              <a:gd name="connsiteX45" fmla="*/ 2759437 w 2988158"/>
              <a:gd name="connsiteY45" fmla="*/ 606056 h 1945758"/>
              <a:gd name="connsiteX46" fmla="*/ 2780702 w 2988158"/>
              <a:gd name="connsiteY46" fmla="*/ 637954 h 1945758"/>
              <a:gd name="connsiteX47" fmla="*/ 2812600 w 2988158"/>
              <a:gd name="connsiteY47" fmla="*/ 669852 h 1945758"/>
              <a:gd name="connsiteX48" fmla="*/ 2833865 w 2988158"/>
              <a:gd name="connsiteY48" fmla="*/ 733647 h 1945758"/>
              <a:gd name="connsiteX49" fmla="*/ 2844497 w 2988158"/>
              <a:gd name="connsiteY49" fmla="*/ 765545 h 1945758"/>
              <a:gd name="connsiteX50" fmla="*/ 2855130 w 2988158"/>
              <a:gd name="connsiteY50" fmla="*/ 818707 h 1945758"/>
              <a:gd name="connsiteX51" fmla="*/ 2887028 w 2988158"/>
              <a:gd name="connsiteY51" fmla="*/ 1063256 h 1945758"/>
              <a:gd name="connsiteX52" fmla="*/ 2908293 w 2988158"/>
              <a:gd name="connsiteY52" fmla="*/ 1105786 h 1945758"/>
              <a:gd name="connsiteX53" fmla="*/ 2940190 w 2988158"/>
              <a:gd name="connsiteY53" fmla="*/ 1127052 h 1945758"/>
              <a:gd name="connsiteX54" fmla="*/ 2961456 w 2988158"/>
              <a:gd name="connsiteY54" fmla="*/ 1148317 h 1945758"/>
              <a:gd name="connsiteX55" fmla="*/ 2982721 w 2988158"/>
              <a:gd name="connsiteY55" fmla="*/ 1212112 h 1945758"/>
              <a:gd name="connsiteX56" fmla="*/ 2929558 w 2988158"/>
              <a:gd name="connsiteY56" fmla="*/ 1318438 h 1945758"/>
              <a:gd name="connsiteX57" fmla="*/ 2876395 w 2988158"/>
              <a:gd name="connsiteY57" fmla="*/ 1382233 h 1945758"/>
              <a:gd name="connsiteX58" fmla="*/ 2812600 w 2988158"/>
              <a:gd name="connsiteY58" fmla="*/ 1424763 h 1945758"/>
              <a:gd name="connsiteX59" fmla="*/ 2770070 w 2988158"/>
              <a:gd name="connsiteY59" fmla="*/ 1456661 h 1945758"/>
              <a:gd name="connsiteX60" fmla="*/ 2716907 w 2988158"/>
              <a:gd name="connsiteY60" fmla="*/ 1499191 h 1945758"/>
              <a:gd name="connsiteX61" fmla="*/ 2674377 w 2988158"/>
              <a:gd name="connsiteY61" fmla="*/ 1520456 h 1945758"/>
              <a:gd name="connsiteX62" fmla="*/ 2642479 w 2988158"/>
              <a:gd name="connsiteY62" fmla="*/ 1552354 h 1945758"/>
              <a:gd name="connsiteX63" fmla="*/ 2578684 w 2988158"/>
              <a:gd name="connsiteY63" fmla="*/ 1594884 h 1945758"/>
              <a:gd name="connsiteX64" fmla="*/ 2546786 w 2988158"/>
              <a:gd name="connsiteY64" fmla="*/ 1616149 h 1945758"/>
              <a:gd name="connsiteX65" fmla="*/ 2482990 w 2988158"/>
              <a:gd name="connsiteY65" fmla="*/ 1637414 h 1945758"/>
              <a:gd name="connsiteX66" fmla="*/ 2451093 w 2988158"/>
              <a:gd name="connsiteY66" fmla="*/ 1658679 h 1945758"/>
              <a:gd name="connsiteX67" fmla="*/ 2387297 w 2988158"/>
              <a:gd name="connsiteY67" fmla="*/ 1722475 h 1945758"/>
              <a:gd name="connsiteX68" fmla="*/ 2355400 w 2988158"/>
              <a:gd name="connsiteY68" fmla="*/ 1733107 h 1945758"/>
              <a:gd name="connsiteX69" fmla="*/ 2280972 w 2988158"/>
              <a:gd name="connsiteY69" fmla="*/ 1796903 h 1945758"/>
              <a:gd name="connsiteX70" fmla="*/ 2206544 w 2988158"/>
              <a:gd name="connsiteY70" fmla="*/ 1818168 h 1945758"/>
              <a:gd name="connsiteX71" fmla="*/ 2068321 w 2988158"/>
              <a:gd name="connsiteY71" fmla="*/ 1807535 h 1945758"/>
              <a:gd name="connsiteX72" fmla="*/ 2036423 w 2988158"/>
              <a:gd name="connsiteY72" fmla="*/ 1796903 h 1945758"/>
              <a:gd name="connsiteX73" fmla="*/ 1940730 w 2988158"/>
              <a:gd name="connsiteY73" fmla="*/ 1722475 h 1945758"/>
              <a:gd name="connsiteX74" fmla="*/ 1898200 w 2988158"/>
              <a:gd name="connsiteY74" fmla="*/ 1658679 h 1945758"/>
              <a:gd name="connsiteX75" fmla="*/ 1866302 w 2988158"/>
              <a:gd name="connsiteY75" fmla="*/ 1637414 h 1945758"/>
              <a:gd name="connsiteX76" fmla="*/ 1685549 w 2988158"/>
              <a:gd name="connsiteY76" fmla="*/ 1648047 h 1945758"/>
              <a:gd name="connsiteX77" fmla="*/ 1643018 w 2988158"/>
              <a:gd name="connsiteY77" fmla="*/ 1679945 h 1945758"/>
              <a:gd name="connsiteX78" fmla="*/ 1579223 w 2988158"/>
              <a:gd name="connsiteY78" fmla="*/ 1733107 h 1945758"/>
              <a:gd name="connsiteX79" fmla="*/ 1568590 w 2988158"/>
              <a:gd name="connsiteY79" fmla="*/ 1765005 h 1945758"/>
              <a:gd name="connsiteX80" fmla="*/ 1547325 w 2988158"/>
              <a:gd name="connsiteY80" fmla="*/ 1796903 h 1945758"/>
              <a:gd name="connsiteX81" fmla="*/ 1515428 w 2988158"/>
              <a:gd name="connsiteY81" fmla="*/ 1935126 h 1945758"/>
              <a:gd name="connsiteX82" fmla="*/ 1483530 w 2988158"/>
              <a:gd name="connsiteY82" fmla="*/ 1945758 h 1945758"/>
              <a:gd name="connsiteX83" fmla="*/ 1419735 w 2988158"/>
              <a:gd name="connsiteY83" fmla="*/ 1903228 h 1945758"/>
              <a:gd name="connsiteX84" fmla="*/ 1387837 w 2988158"/>
              <a:gd name="connsiteY84" fmla="*/ 1871331 h 1945758"/>
              <a:gd name="connsiteX85" fmla="*/ 1345307 w 2988158"/>
              <a:gd name="connsiteY85" fmla="*/ 1860698 h 1945758"/>
              <a:gd name="connsiteX86" fmla="*/ 1281511 w 2988158"/>
              <a:gd name="connsiteY86" fmla="*/ 1828800 h 1945758"/>
              <a:gd name="connsiteX87" fmla="*/ 1217716 w 2988158"/>
              <a:gd name="connsiteY87" fmla="*/ 1796903 h 1945758"/>
              <a:gd name="connsiteX88" fmla="*/ 1164553 w 2988158"/>
              <a:gd name="connsiteY88" fmla="*/ 1733107 h 1945758"/>
              <a:gd name="connsiteX89" fmla="*/ 1143288 w 2988158"/>
              <a:gd name="connsiteY89" fmla="*/ 1658679 h 1945758"/>
              <a:gd name="connsiteX90" fmla="*/ 1122023 w 2988158"/>
              <a:gd name="connsiteY90" fmla="*/ 1626782 h 1945758"/>
              <a:gd name="connsiteX91" fmla="*/ 1090125 w 2988158"/>
              <a:gd name="connsiteY91" fmla="*/ 1562986 h 1945758"/>
              <a:gd name="connsiteX92" fmla="*/ 973167 w 2988158"/>
              <a:gd name="connsiteY92" fmla="*/ 1509824 h 1945758"/>
              <a:gd name="connsiteX93" fmla="*/ 920004 w 2988158"/>
              <a:gd name="connsiteY93" fmla="*/ 1456661 h 1945758"/>
              <a:gd name="connsiteX94" fmla="*/ 856209 w 2988158"/>
              <a:gd name="connsiteY94" fmla="*/ 1414131 h 1945758"/>
              <a:gd name="connsiteX95" fmla="*/ 834944 w 2988158"/>
              <a:gd name="connsiteY95" fmla="*/ 1382233 h 1945758"/>
              <a:gd name="connsiteX96" fmla="*/ 803046 w 2988158"/>
              <a:gd name="connsiteY96" fmla="*/ 1371600 h 1945758"/>
              <a:gd name="connsiteX97" fmla="*/ 771149 w 2988158"/>
              <a:gd name="connsiteY97" fmla="*/ 1350335 h 1945758"/>
              <a:gd name="connsiteX98" fmla="*/ 749884 w 2988158"/>
              <a:gd name="connsiteY98" fmla="*/ 1318438 h 1945758"/>
              <a:gd name="connsiteX99" fmla="*/ 717986 w 2988158"/>
              <a:gd name="connsiteY99" fmla="*/ 1307805 h 1945758"/>
              <a:gd name="connsiteX100" fmla="*/ 675456 w 2988158"/>
              <a:gd name="connsiteY100" fmla="*/ 1286540 h 1945758"/>
              <a:gd name="connsiteX101" fmla="*/ 622293 w 2988158"/>
              <a:gd name="connsiteY101" fmla="*/ 1244010 h 1945758"/>
              <a:gd name="connsiteX102" fmla="*/ 579763 w 2988158"/>
              <a:gd name="connsiteY102" fmla="*/ 1233377 h 1945758"/>
              <a:gd name="connsiteX103" fmla="*/ 515967 w 2988158"/>
              <a:gd name="connsiteY103" fmla="*/ 1190847 h 1945758"/>
              <a:gd name="connsiteX104" fmla="*/ 462804 w 2988158"/>
              <a:gd name="connsiteY104" fmla="*/ 1148317 h 1945758"/>
              <a:gd name="connsiteX105" fmla="*/ 430907 w 2988158"/>
              <a:gd name="connsiteY105" fmla="*/ 1127052 h 1945758"/>
              <a:gd name="connsiteX106" fmla="*/ 367111 w 2988158"/>
              <a:gd name="connsiteY106" fmla="*/ 1063256 h 1945758"/>
              <a:gd name="connsiteX107" fmla="*/ 324581 w 2988158"/>
              <a:gd name="connsiteY107" fmla="*/ 999461 h 1945758"/>
              <a:gd name="connsiteX108" fmla="*/ 239521 w 2988158"/>
              <a:gd name="connsiteY108" fmla="*/ 956931 h 1945758"/>
              <a:gd name="connsiteX109" fmla="*/ 175725 w 2988158"/>
              <a:gd name="connsiteY109" fmla="*/ 925033 h 1945758"/>
              <a:gd name="connsiteX110" fmla="*/ 101297 w 2988158"/>
              <a:gd name="connsiteY110" fmla="*/ 871870 h 1945758"/>
              <a:gd name="connsiteX111" fmla="*/ 26870 w 2988158"/>
              <a:gd name="connsiteY111" fmla="*/ 829340 h 1945758"/>
              <a:gd name="connsiteX112" fmla="*/ 5604 w 2988158"/>
              <a:gd name="connsiteY112" fmla="*/ 797442 h 1945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988158" h="1945758">
                <a:moveTo>
                  <a:pt x="5604" y="797442"/>
                </a:moveTo>
                <a:cubicBezTo>
                  <a:pt x="9148" y="776177"/>
                  <a:pt x="28117" y="730345"/>
                  <a:pt x="48135" y="701749"/>
                </a:cubicBezTo>
                <a:cubicBezTo>
                  <a:pt x="54562" y="692568"/>
                  <a:pt x="69731" y="695532"/>
                  <a:pt x="80032" y="691117"/>
                </a:cubicBezTo>
                <a:cubicBezTo>
                  <a:pt x="210526" y="635192"/>
                  <a:pt x="47673" y="701980"/>
                  <a:pt x="154460" y="648586"/>
                </a:cubicBezTo>
                <a:cubicBezTo>
                  <a:pt x="164484" y="643574"/>
                  <a:pt x="175725" y="641498"/>
                  <a:pt x="186358" y="637954"/>
                </a:cubicBezTo>
                <a:cubicBezTo>
                  <a:pt x="301893" y="560932"/>
                  <a:pt x="175803" y="636950"/>
                  <a:pt x="505335" y="606056"/>
                </a:cubicBezTo>
                <a:cubicBezTo>
                  <a:pt x="524337" y="604274"/>
                  <a:pt x="541056" y="592542"/>
                  <a:pt x="558497" y="584791"/>
                </a:cubicBezTo>
                <a:cubicBezTo>
                  <a:pt x="637331" y="549754"/>
                  <a:pt x="567410" y="574733"/>
                  <a:pt x="632925" y="552893"/>
                </a:cubicBezTo>
                <a:cubicBezTo>
                  <a:pt x="654190" y="531628"/>
                  <a:pt x="687211" y="517628"/>
                  <a:pt x="696721" y="489098"/>
                </a:cubicBezTo>
                <a:cubicBezTo>
                  <a:pt x="712957" y="440388"/>
                  <a:pt x="698387" y="463924"/>
                  <a:pt x="749884" y="425303"/>
                </a:cubicBezTo>
                <a:cubicBezTo>
                  <a:pt x="756972" y="414670"/>
                  <a:pt x="764809" y="404500"/>
                  <a:pt x="771149" y="393405"/>
                </a:cubicBezTo>
                <a:cubicBezTo>
                  <a:pt x="779013" y="379643"/>
                  <a:pt x="782267" y="363051"/>
                  <a:pt x="792414" y="350875"/>
                </a:cubicBezTo>
                <a:cubicBezTo>
                  <a:pt x="800595" y="341058"/>
                  <a:pt x="814609" y="337926"/>
                  <a:pt x="824311" y="329610"/>
                </a:cubicBezTo>
                <a:cubicBezTo>
                  <a:pt x="839534" y="316562"/>
                  <a:pt x="850160" y="298200"/>
                  <a:pt x="866842" y="287079"/>
                </a:cubicBezTo>
                <a:cubicBezTo>
                  <a:pt x="911250" y="257473"/>
                  <a:pt x="889703" y="274850"/>
                  <a:pt x="930637" y="233917"/>
                </a:cubicBezTo>
                <a:cubicBezTo>
                  <a:pt x="954940" y="161007"/>
                  <a:pt x="963041" y="179235"/>
                  <a:pt x="930637" y="106326"/>
                </a:cubicBezTo>
                <a:cubicBezTo>
                  <a:pt x="925447" y="94649"/>
                  <a:pt x="916460" y="85061"/>
                  <a:pt x="909372" y="74428"/>
                </a:cubicBezTo>
                <a:cubicBezTo>
                  <a:pt x="920005" y="63796"/>
                  <a:pt x="929034" y="51271"/>
                  <a:pt x="941270" y="42531"/>
                </a:cubicBezTo>
                <a:cubicBezTo>
                  <a:pt x="973332" y="19629"/>
                  <a:pt x="998622" y="17023"/>
                  <a:pt x="1036963" y="10633"/>
                </a:cubicBezTo>
                <a:cubicBezTo>
                  <a:pt x="1061683" y="6513"/>
                  <a:pt x="1086581" y="3544"/>
                  <a:pt x="1111390" y="0"/>
                </a:cubicBezTo>
                <a:cubicBezTo>
                  <a:pt x="1168097" y="3544"/>
                  <a:pt x="1225006" y="4685"/>
                  <a:pt x="1281511" y="10633"/>
                </a:cubicBezTo>
                <a:cubicBezTo>
                  <a:pt x="1292657" y="11806"/>
                  <a:pt x="1302419" y="19067"/>
                  <a:pt x="1313409" y="21265"/>
                </a:cubicBezTo>
                <a:cubicBezTo>
                  <a:pt x="1355689" y="29721"/>
                  <a:pt x="1400095" y="28897"/>
                  <a:pt x="1441000" y="42531"/>
                </a:cubicBezTo>
                <a:cubicBezTo>
                  <a:pt x="1451632" y="46075"/>
                  <a:pt x="1462084" y="50214"/>
                  <a:pt x="1472897" y="53163"/>
                </a:cubicBezTo>
                <a:cubicBezTo>
                  <a:pt x="1501093" y="60853"/>
                  <a:pt x="1530232" y="65186"/>
                  <a:pt x="1557958" y="74428"/>
                </a:cubicBezTo>
                <a:cubicBezTo>
                  <a:pt x="1568591" y="77972"/>
                  <a:pt x="1580059" y="79618"/>
                  <a:pt x="1589856" y="85061"/>
                </a:cubicBezTo>
                <a:cubicBezTo>
                  <a:pt x="1612197" y="97473"/>
                  <a:pt x="1628250" y="124769"/>
                  <a:pt x="1653651" y="127591"/>
                </a:cubicBezTo>
                <a:cubicBezTo>
                  <a:pt x="1685549" y="131135"/>
                  <a:pt x="1717687" y="132948"/>
                  <a:pt x="1749344" y="138224"/>
                </a:cubicBezTo>
                <a:cubicBezTo>
                  <a:pt x="1781575" y="143596"/>
                  <a:pt x="1812996" y="153081"/>
                  <a:pt x="1845037" y="159489"/>
                </a:cubicBezTo>
                <a:cubicBezTo>
                  <a:pt x="1866177" y="163717"/>
                  <a:pt x="1887567" y="166577"/>
                  <a:pt x="1908832" y="170121"/>
                </a:cubicBezTo>
                <a:cubicBezTo>
                  <a:pt x="1919465" y="173665"/>
                  <a:pt x="1929953" y="177675"/>
                  <a:pt x="1940730" y="180754"/>
                </a:cubicBezTo>
                <a:cubicBezTo>
                  <a:pt x="1954781" y="184768"/>
                  <a:pt x="1969829" y="185630"/>
                  <a:pt x="1983260" y="191386"/>
                </a:cubicBezTo>
                <a:cubicBezTo>
                  <a:pt x="1995006" y="196420"/>
                  <a:pt x="2003412" y="207618"/>
                  <a:pt x="2015158" y="212652"/>
                </a:cubicBezTo>
                <a:cubicBezTo>
                  <a:pt x="2028589" y="218408"/>
                  <a:pt x="2043637" y="219270"/>
                  <a:pt x="2057688" y="223284"/>
                </a:cubicBezTo>
                <a:cubicBezTo>
                  <a:pt x="2068465" y="226363"/>
                  <a:pt x="2078809" y="230838"/>
                  <a:pt x="2089586" y="233917"/>
                </a:cubicBezTo>
                <a:cubicBezTo>
                  <a:pt x="2103637" y="237931"/>
                  <a:pt x="2118119" y="240350"/>
                  <a:pt x="2132116" y="244549"/>
                </a:cubicBezTo>
                <a:cubicBezTo>
                  <a:pt x="2153586" y="250990"/>
                  <a:pt x="2195911" y="265814"/>
                  <a:pt x="2195911" y="265814"/>
                </a:cubicBezTo>
                <a:cubicBezTo>
                  <a:pt x="2203000" y="272902"/>
                  <a:pt x="2208581" y="281921"/>
                  <a:pt x="2217177" y="287079"/>
                </a:cubicBezTo>
                <a:cubicBezTo>
                  <a:pt x="2243058" y="302608"/>
                  <a:pt x="2322403" y="306878"/>
                  <a:pt x="2334135" y="308345"/>
                </a:cubicBezTo>
                <a:lnTo>
                  <a:pt x="2429828" y="372140"/>
                </a:lnTo>
                <a:cubicBezTo>
                  <a:pt x="2440460" y="379228"/>
                  <a:pt x="2450295" y="387690"/>
                  <a:pt x="2461725" y="393405"/>
                </a:cubicBezTo>
                <a:cubicBezTo>
                  <a:pt x="2528338" y="426711"/>
                  <a:pt x="2482372" y="400558"/>
                  <a:pt x="2546786" y="446568"/>
                </a:cubicBezTo>
                <a:cubicBezTo>
                  <a:pt x="2557185" y="453996"/>
                  <a:pt x="2569133" y="459343"/>
                  <a:pt x="2578684" y="467833"/>
                </a:cubicBezTo>
                <a:cubicBezTo>
                  <a:pt x="2614921" y="500043"/>
                  <a:pt x="2633006" y="532207"/>
                  <a:pt x="2674377" y="552893"/>
                </a:cubicBezTo>
                <a:cubicBezTo>
                  <a:pt x="2684401" y="557905"/>
                  <a:pt x="2695642" y="559982"/>
                  <a:pt x="2706274" y="563526"/>
                </a:cubicBezTo>
                <a:cubicBezTo>
                  <a:pt x="2723995" y="577703"/>
                  <a:pt x="2743390" y="590009"/>
                  <a:pt x="2759437" y="606056"/>
                </a:cubicBezTo>
                <a:cubicBezTo>
                  <a:pt x="2768473" y="615092"/>
                  <a:pt x="2772521" y="628137"/>
                  <a:pt x="2780702" y="637954"/>
                </a:cubicBezTo>
                <a:cubicBezTo>
                  <a:pt x="2790328" y="649506"/>
                  <a:pt x="2801967" y="659219"/>
                  <a:pt x="2812600" y="669852"/>
                </a:cubicBezTo>
                <a:lnTo>
                  <a:pt x="2833865" y="733647"/>
                </a:lnTo>
                <a:cubicBezTo>
                  <a:pt x="2837409" y="744280"/>
                  <a:pt x="2842299" y="754555"/>
                  <a:pt x="2844497" y="765545"/>
                </a:cubicBezTo>
                <a:lnTo>
                  <a:pt x="2855130" y="818707"/>
                </a:lnTo>
                <a:cubicBezTo>
                  <a:pt x="2859836" y="898701"/>
                  <a:pt x="2849367" y="987934"/>
                  <a:pt x="2887028" y="1063256"/>
                </a:cubicBezTo>
                <a:cubicBezTo>
                  <a:pt x="2894116" y="1077433"/>
                  <a:pt x="2898146" y="1093610"/>
                  <a:pt x="2908293" y="1105786"/>
                </a:cubicBezTo>
                <a:cubicBezTo>
                  <a:pt x="2916474" y="1115603"/>
                  <a:pt x="2930212" y="1119069"/>
                  <a:pt x="2940190" y="1127052"/>
                </a:cubicBezTo>
                <a:cubicBezTo>
                  <a:pt x="2948018" y="1133314"/>
                  <a:pt x="2954367" y="1141229"/>
                  <a:pt x="2961456" y="1148317"/>
                </a:cubicBezTo>
                <a:cubicBezTo>
                  <a:pt x="2968544" y="1169582"/>
                  <a:pt x="2988158" y="1190366"/>
                  <a:pt x="2982721" y="1212112"/>
                </a:cubicBezTo>
                <a:cubicBezTo>
                  <a:pt x="2965889" y="1279436"/>
                  <a:pt x="2980193" y="1242484"/>
                  <a:pt x="2929558" y="1318438"/>
                </a:cubicBezTo>
                <a:cubicBezTo>
                  <a:pt x="2910657" y="1346790"/>
                  <a:pt x="2904732" y="1360193"/>
                  <a:pt x="2876395" y="1382233"/>
                </a:cubicBezTo>
                <a:cubicBezTo>
                  <a:pt x="2856221" y="1397924"/>
                  <a:pt x="2833046" y="1409428"/>
                  <a:pt x="2812600" y="1424763"/>
                </a:cubicBezTo>
                <a:cubicBezTo>
                  <a:pt x="2798423" y="1435396"/>
                  <a:pt x="2783684" y="1445316"/>
                  <a:pt x="2770070" y="1456661"/>
                </a:cubicBezTo>
                <a:cubicBezTo>
                  <a:pt x="2731969" y="1488412"/>
                  <a:pt x="2767087" y="1470517"/>
                  <a:pt x="2716907" y="1499191"/>
                </a:cubicBezTo>
                <a:cubicBezTo>
                  <a:pt x="2703145" y="1507055"/>
                  <a:pt x="2687275" y="1511243"/>
                  <a:pt x="2674377" y="1520456"/>
                </a:cubicBezTo>
                <a:cubicBezTo>
                  <a:pt x="2662141" y="1529196"/>
                  <a:pt x="2654348" y="1543122"/>
                  <a:pt x="2642479" y="1552354"/>
                </a:cubicBezTo>
                <a:cubicBezTo>
                  <a:pt x="2622305" y="1568045"/>
                  <a:pt x="2599949" y="1580707"/>
                  <a:pt x="2578684" y="1594884"/>
                </a:cubicBezTo>
                <a:cubicBezTo>
                  <a:pt x="2568051" y="1601972"/>
                  <a:pt x="2558909" y="1612108"/>
                  <a:pt x="2546786" y="1616149"/>
                </a:cubicBezTo>
                <a:lnTo>
                  <a:pt x="2482990" y="1637414"/>
                </a:lnTo>
                <a:cubicBezTo>
                  <a:pt x="2472358" y="1644502"/>
                  <a:pt x="2460644" y="1650189"/>
                  <a:pt x="2451093" y="1658679"/>
                </a:cubicBezTo>
                <a:cubicBezTo>
                  <a:pt x="2428616" y="1678659"/>
                  <a:pt x="2415828" y="1712965"/>
                  <a:pt x="2387297" y="1722475"/>
                </a:cubicBezTo>
                <a:lnTo>
                  <a:pt x="2355400" y="1733107"/>
                </a:lnTo>
                <a:cubicBezTo>
                  <a:pt x="2330263" y="1758244"/>
                  <a:pt x="2312797" y="1778718"/>
                  <a:pt x="2280972" y="1796903"/>
                </a:cubicBezTo>
                <a:cubicBezTo>
                  <a:pt x="2269112" y="1803680"/>
                  <a:pt x="2215746" y="1815868"/>
                  <a:pt x="2206544" y="1818168"/>
                </a:cubicBezTo>
                <a:cubicBezTo>
                  <a:pt x="2160470" y="1814624"/>
                  <a:pt x="2114175" y="1813267"/>
                  <a:pt x="2068321" y="1807535"/>
                </a:cubicBezTo>
                <a:cubicBezTo>
                  <a:pt x="2057200" y="1806145"/>
                  <a:pt x="2046220" y="1802346"/>
                  <a:pt x="2036423" y="1796903"/>
                </a:cubicBezTo>
                <a:cubicBezTo>
                  <a:pt x="2004969" y="1779428"/>
                  <a:pt x="1964312" y="1752795"/>
                  <a:pt x="1940730" y="1722475"/>
                </a:cubicBezTo>
                <a:cubicBezTo>
                  <a:pt x="1925039" y="1702301"/>
                  <a:pt x="1919465" y="1672856"/>
                  <a:pt x="1898200" y="1658679"/>
                </a:cubicBezTo>
                <a:lnTo>
                  <a:pt x="1866302" y="1637414"/>
                </a:lnTo>
                <a:cubicBezTo>
                  <a:pt x="1806051" y="1640958"/>
                  <a:pt x="1744838" y="1636754"/>
                  <a:pt x="1685549" y="1648047"/>
                </a:cubicBezTo>
                <a:cubicBezTo>
                  <a:pt x="1668141" y="1651363"/>
                  <a:pt x="1657438" y="1669645"/>
                  <a:pt x="1643018" y="1679945"/>
                </a:cubicBezTo>
                <a:cubicBezTo>
                  <a:pt x="1591209" y="1716952"/>
                  <a:pt x="1628866" y="1683466"/>
                  <a:pt x="1579223" y="1733107"/>
                </a:cubicBezTo>
                <a:cubicBezTo>
                  <a:pt x="1575679" y="1743740"/>
                  <a:pt x="1573602" y="1754980"/>
                  <a:pt x="1568590" y="1765005"/>
                </a:cubicBezTo>
                <a:cubicBezTo>
                  <a:pt x="1562875" y="1776435"/>
                  <a:pt x="1550198" y="1784451"/>
                  <a:pt x="1547325" y="1796903"/>
                </a:cubicBezTo>
                <a:cubicBezTo>
                  <a:pt x="1538983" y="1833051"/>
                  <a:pt x="1555172" y="1903331"/>
                  <a:pt x="1515428" y="1935126"/>
                </a:cubicBezTo>
                <a:cubicBezTo>
                  <a:pt x="1506676" y="1942127"/>
                  <a:pt x="1494163" y="1942214"/>
                  <a:pt x="1483530" y="1945758"/>
                </a:cubicBezTo>
                <a:cubicBezTo>
                  <a:pt x="1462265" y="1931581"/>
                  <a:pt x="1437807" y="1921299"/>
                  <a:pt x="1419735" y="1903228"/>
                </a:cubicBezTo>
                <a:cubicBezTo>
                  <a:pt x="1409102" y="1892596"/>
                  <a:pt x="1400892" y="1878791"/>
                  <a:pt x="1387837" y="1871331"/>
                </a:cubicBezTo>
                <a:cubicBezTo>
                  <a:pt x="1375149" y="1864081"/>
                  <a:pt x="1359484" y="1864242"/>
                  <a:pt x="1345307" y="1860698"/>
                </a:cubicBezTo>
                <a:cubicBezTo>
                  <a:pt x="1253887" y="1799753"/>
                  <a:pt x="1369557" y="1872824"/>
                  <a:pt x="1281511" y="1828800"/>
                </a:cubicBezTo>
                <a:cubicBezTo>
                  <a:pt x="1199073" y="1787580"/>
                  <a:pt x="1297886" y="1823625"/>
                  <a:pt x="1217716" y="1796903"/>
                </a:cubicBezTo>
                <a:cubicBezTo>
                  <a:pt x="1198555" y="1777742"/>
                  <a:pt x="1175655" y="1759013"/>
                  <a:pt x="1164553" y="1733107"/>
                </a:cubicBezTo>
                <a:cubicBezTo>
                  <a:pt x="1144110" y="1685406"/>
                  <a:pt x="1163982" y="1700067"/>
                  <a:pt x="1143288" y="1658679"/>
                </a:cubicBezTo>
                <a:cubicBezTo>
                  <a:pt x="1137573" y="1647250"/>
                  <a:pt x="1127738" y="1638211"/>
                  <a:pt x="1122023" y="1626782"/>
                </a:cubicBezTo>
                <a:cubicBezTo>
                  <a:pt x="1112016" y="1606769"/>
                  <a:pt x="1112285" y="1576836"/>
                  <a:pt x="1090125" y="1562986"/>
                </a:cubicBezTo>
                <a:cubicBezTo>
                  <a:pt x="957448" y="1480062"/>
                  <a:pt x="1090982" y="1604075"/>
                  <a:pt x="973167" y="1509824"/>
                </a:cubicBezTo>
                <a:cubicBezTo>
                  <a:pt x="953597" y="1494168"/>
                  <a:pt x="940856" y="1470562"/>
                  <a:pt x="920004" y="1456661"/>
                </a:cubicBezTo>
                <a:lnTo>
                  <a:pt x="856209" y="1414131"/>
                </a:lnTo>
                <a:cubicBezTo>
                  <a:pt x="849121" y="1403498"/>
                  <a:pt x="844923" y="1390216"/>
                  <a:pt x="834944" y="1382233"/>
                </a:cubicBezTo>
                <a:cubicBezTo>
                  <a:pt x="826192" y="1375231"/>
                  <a:pt x="813071" y="1376612"/>
                  <a:pt x="803046" y="1371600"/>
                </a:cubicBezTo>
                <a:cubicBezTo>
                  <a:pt x="791617" y="1365885"/>
                  <a:pt x="781781" y="1357423"/>
                  <a:pt x="771149" y="1350335"/>
                </a:cubicBezTo>
                <a:cubicBezTo>
                  <a:pt x="764061" y="1339703"/>
                  <a:pt x="759862" y="1326421"/>
                  <a:pt x="749884" y="1318438"/>
                </a:cubicBezTo>
                <a:cubicBezTo>
                  <a:pt x="741132" y="1311437"/>
                  <a:pt x="728288" y="1312220"/>
                  <a:pt x="717986" y="1307805"/>
                </a:cubicBezTo>
                <a:cubicBezTo>
                  <a:pt x="703418" y="1301561"/>
                  <a:pt x="688644" y="1295332"/>
                  <a:pt x="675456" y="1286540"/>
                </a:cubicBezTo>
                <a:cubicBezTo>
                  <a:pt x="634301" y="1259104"/>
                  <a:pt x="676365" y="1267184"/>
                  <a:pt x="622293" y="1244010"/>
                </a:cubicBezTo>
                <a:cubicBezTo>
                  <a:pt x="608862" y="1238254"/>
                  <a:pt x="593940" y="1236921"/>
                  <a:pt x="579763" y="1233377"/>
                </a:cubicBezTo>
                <a:cubicBezTo>
                  <a:pt x="519294" y="1172908"/>
                  <a:pt x="577519" y="1221623"/>
                  <a:pt x="515967" y="1190847"/>
                </a:cubicBezTo>
                <a:cubicBezTo>
                  <a:pt x="472340" y="1169034"/>
                  <a:pt x="495765" y="1174685"/>
                  <a:pt x="462804" y="1148317"/>
                </a:cubicBezTo>
                <a:cubicBezTo>
                  <a:pt x="452826" y="1140334"/>
                  <a:pt x="440458" y="1135542"/>
                  <a:pt x="430907" y="1127052"/>
                </a:cubicBezTo>
                <a:cubicBezTo>
                  <a:pt x="408430" y="1107072"/>
                  <a:pt x="383793" y="1088279"/>
                  <a:pt x="367111" y="1063256"/>
                </a:cubicBezTo>
                <a:cubicBezTo>
                  <a:pt x="352934" y="1041991"/>
                  <a:pt x="347440" y="1010891"/>
                  <a:pt x="324581" y="999461"/>
                </a:cubicBezTo>
                <a:cubicBezTo>
                  <a:pt x="296228" y="985284"/>
                  <a:pt x="265897" y="974515"/>
                  <a:pt x="239521" y="956931"/>
                </a:cubicBezTo>
                <a:cubicBezTo>
                  <a:pt x="198298" y="929448"/>
                  <a:pt x="219746" y="939706"/>
                  <a:pt x="175725" y="925033"/>
                </a:cubicBezTo>
                <a:cubicBezTo>
                  <a:pt x="114918" y="864224"/>
                  <a:pt x="175937" y="918520"/>
                  <a:pt x="101297" y="871870"/>
                </a:cubicBezTo>
                <a:cubicBezTo>
                  <a:pt x="27730" y="825891"/>
                  <a:pt x="89537" y="850228"/>
                  <a:pt x="26870" y="829340"/>
                </a:cubicBezTo>
                <a:cubicBezTo>
                  <a:pt x="0" y="802471"/>
                  <a:pt x="2060" y="818707"/>
                  <a:pt x="5604" y="797442"/>
                </a:cubicBezTo>
                <a:close/>
              </a:path>
            </a:pathLst>
          </a:custGeom>
          <a:solidFill>
            <a:schemeClr val="tx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fire.gif-c2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4214818"/>
            <a:ext cx="571504" cy="571504"/>
          </a:xfrm>
          <a:prstGeom prst="rect">
            <a:avLst/>
          </a:prstGeom>
        </p:spPr>
      </p:pic>
      <p:pic>
        <p:nvPicPr>
          <p:cNvPr id="11" name="Picture 10" descr="fire.gif-c2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2643182"/>
            <a:ext cx="571504" cy="571504"/>
          </a:xfrm>
          <a:prstGeom prst="rect">
            <a:avLst/>
          </a:prstGeom>
        </p:spPr>
      </p:pic>
      <p:pic>
        <p:nvPicPr>
          <p:cNvPr id="12" name="Picture 11" descr="fire.gif-c2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786190"/>
            <a:ext cx="571504" cy="571504"/>
          </a:xfrm>
          <a:prstGeom prst="rect">
            <a:avLst/>
          </a:prstGeom>
        </p:spPr>
      </p:pic>
      <p:pic>
        <p:nvPicPr>
          <p:cNvPr id="14" name="Picture 13" descr="fire.gif-c2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4286256"/>
            <a:ext cx="571504" cy="571504"/>
          </a:xfrm>
          <a:prstGeom prst="rect">
            <a:avLst/>
          </a:prstGeom>
        </p:spPr>
      </p:pic>
      <p:pic>
        <p:nvPicPr>
          <p:cNvPr id="9" name="Picture 8" descr="fire.gif-c2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2857496"/>
            <a:ext cx="214314" cy="214314"/>
          </a:xfrm>
          <a:prstGeom prst="rect">
            <a:avLst/>
          </a:prstGeom>
        </p:spPr>
      </p:pic>
      <p:pic>
        <p:nvPicPr>
          <p:cNvPr id="13" name="Picture 12" descr="fire.gif-c2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2857496"/>
            <a:ext cx="214314" cy="214314"/>
          </a:xfrm>
          <a:prstGeom prst="rect">
            <a:avLst/>
          </a:prstGeom>
        </p:spPr>
      </p:pic>
      <p:pic>
        <p:nvPicPr>
          <p:cNvPr id="15" name="Picture 14" descr="fire.gif-c2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214686"/>
            <a:ext cx="214314" cy="214314"/>
          </a:xfrm>
          <a:prstGeom prst="rect">
            <a:avLst/>
          </a:prstGeom>
        </p:spPr>
      </p:pic>
      <p:pic>
        <p:nvPicPr>
          <p:cNvPr id="16" name="Picture 15" descr="fire.gif-c2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3071810"/>
            <a:ext cx="214314" cy="214314"/>
          </a:xfrm>
          <a:prstGeom prst="rect">
            <a:avLst/>
          </a:prstGeom>
        </p:spPr>
      </p:pic>
      <p:pic>
        <p:nvPicPr>
          <p:cNvPr id="17" name="Picture 16" descr="fire.gif-c2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3000372"/>
            <a:ext cx="214314" cy="214314"/>
          </a:xfrm>
          <a:prstGeom prst="rect">
            <a:avLst/>
          </a:prstGeom>
        </p:spPr>
      </p:pic>
      <p:pic>
        <p:nvPicPr>
          <p:cNvPr id="18" name="Picture 17" descr="fire.gif-c2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2428868"/>
            <a:ext cx="214314" cy="214314"/>
          </a:xfrm>
          <a:prstGeom prst="rect">
            <a:avLst/>
          </a:prstGeom>
        </p:spPr>
      </p:pic>
      <p:pic>
        <p:nvPicPr>
          <p:cNvPr id="19" name="Picture 18" descr="fire.gif-c2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2571744"/>
            <a:ext cx="214314" cy="214314"/>
          </a:xfrm>
          <a:prstGeom prst="rect">
            <a:avLst/>
          </a:prstGeom>
        </p:spPr>
      </p:pic>
      <p:pic>
        <p:nvPicPr>
          <p:cNvPr id="20" name="Picture 19" descr="fire.gif-c2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2428868"/>
            <a:ext cx="214314" cy="214314"/>
          </a:xfrm>
          <a:prstGeom prst="rect">
            <a:avLst/>
          </a:prstGeom>
        </p:spPr>
      </p:pic>
      <p:pic>
        <p:nvPicPr>
          <p:cNvPr id="21" name="Picture 20" descr="fire.gif-c2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2500306"/>
            <a:ext cx="214314" cy="214314"/>
          </a:xfrm>
          <a:prstGeom prst="rect">
            <a:avLst/>
          </a:prstGeom>
        </p:spPr>
      </p:pic>
      <p:pic>
        <p:nvPicPr>
          <p:cNvPr id="22" name="Picture 21" descr="fire.gif-c2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2500306"/>
            <a:ext cx="214314" cy="214314"/>
          </a:xfrm>
          <a:prstGeom prst="rect">
            <a:avLst/>
          </a:prstGeom>
        </p:spPr>
      </p:pic>
      <p:pic>
        <p:nvPicPr>
          <p:cNvPr id="23" name="Picture 22" descr="fire.gif-c2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3071810"/>
            <a:ext cx="214314" cy="214314"/>
          </a:xfrm>
          <a:prstGeom prst="rect">
            <a:avLst/>
          </a:prstGeom>
        </p:spPr>
      </p:pic>
      <p:pic>
        <p:nvPicPr>
          <p:cNvPr id="24" name="Picture 23" descr="fire.gif-c2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2928934"/>
            <a:ext cx="214314" cy="214314"/>
          </a:xfrm>
          <a:prstGeom prst="rect">
            <a:avLst/>
          </a:prstGeom>
        </p:spPr>
      </p:pic>
      <p:pic>
        <p:nvPicPr>
          <p:cNvPr id="25" name="Picture 24" descr="fire.gif-c2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071810"/>
            <a:ext cx="214314" cy="214314"/>
          </a:xfrm>
          <a:prstGeom prst="rect">
            <a:avLst/>
          </a:prstGeom>
        </p:spPr>
      </p:pic>
      <p:pic>
        <p:nvPicPr>
          <p:cNvPr id="26" name="Picture 25" descr="fire.gif-c2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2571744"/>
            <a:ext cx="214314" cy="214314"/>
          </a:xfrm>
          <a:prstGeom prst="rect">
            <a:avLst/>
          </a:prstGeom>
        </p:spPr>
      </p:pic>
      <p:pic>
        <p:nvPicPr>
          <p:cNvPr id="27" name="Picture 26" descr="fire.gif-c2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2143116"/>
            <a:ext cx="214314" cy="214314"/>
          </a:xfrm>
          <a:prstGeom prst="rect">
            <a:avLst/>
          </a:prstGeom>
        </p:spPr>
      </p:pic>
      <p:pic>
        <p:nvPicPr>
          <p:cNvPr id="28" name="Picture 27" descr="fire.gif-c2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3286124"/>
            <a:ext cx="214314" cy="21431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286380" y="471488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/>
              <a:t>Thessaloniki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857620" y="4286256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 smtClean="0"/>
              <a:t>Ohrid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928794" y="320254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 smtClean="0"/>
              <a:t>Dubrovnik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858016" y="471488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/>
              <a:t>Hilandar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000232" y="5743534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 smtClean="0"/>
              <a:t>13th century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5102</TotalTime>
  <Words>660</Words>
  <Application>Microsoft Office PowerPoint</Application>
  <PresentationFormat>Presentazione su schermo (4:3)</PresentationFormat>
  <Paragraphs>232</Paragraphs>
  <Slides>52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53" baseType="lpstr">
      <vt:lpstr>Office Theme</vt:lpstr>
      <vt:lpstr>The Role of  Knowledge  and Internationalisation  in Everyday Life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Borrowed words  in Turkish from Serbian</vt:lpstr>
      <vt:lpstr>Loan words  in Turkish from Serbian/Slavic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Internationalisation</vt:lpstr>
      <vt:lpstr>Presentazione standard di PowerPoint</vt:lpstr>
      <vt:lpstr>Presentazione standard di PowerPoint</vt:lpstr>
      <vt:lpstr>Presentazione standard di PowerPoint</vt:lpstr>
      <vt:lpstr>Mobility 2016/17.</vt:lpstr>
      <vt:lpstr>    </vt:lpstr>
      <vt:lpstr>Kraków </vt:lpstr>
      <vt:lpstr>Presentazione standard di PowerPoint</vt:lpstr>
      <vt:lpstr>Presentazione standard di PowerPoint</vt:lpstr>
      <vt:lpstr>Current issues</vt:lpstr>
      <vt:lpstr>Current issues</vt:lpstr>
      <vt:lpstr>Recognition of studies  in Europe</vt:lpstr>
      <vt:lpstr>University incomes </vt:lpstr>
      <vt:lpstr>Coordination of Scientific Institutes with field of production </vt:lpstr>
      <vt:lpstr>Presentazione standard di PowerPoint</vt:lpstr>
      <vt:lpstr>Influence of companies  on University</vt:lpstr>
      <vt:lpstr>Private Universities</vt:lpstr>
      <vt:lpstr>Online studies</vt:lpstr>
      <vt:lpstr>Government  regulates education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magnet pc2</dc:creator>
  <cp:lastModifiedBy>UTENTE</cp:lastModifiedBy>
  <cp:revision>132</cp:revision>
  <dcterms:created xsi:type="dcterms:W3CDTF">2017-07-17T10:57:51Z</dcterms:created>
  <dcterms:modified xsi:type="dcterms:W3CDTF">2017-09-06T10:53:32Z</dcterms:modified>
</cp:coreProperties>
</file>